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68" r:id="rId3"/>
    <p:sldId id="343" r:id="rId4"/>
    <p:sldId id="269" r:id="rId5"/>
    <p:sldId id="351" r:id="rId6"/>
    <p:sldId id="347" r:id="rId7"/>
    <p:sldId id="270" r:id="rId8"/>
    <p:sldId id="348" r:id="rId9"/>
    <p:sldId id="339" r:id="rId10"/>
    <p:sldId id="340" r:id="rId11"/>
    <p:sldId id="342" r:id="rId12"/>
    <p:sldId id="349" r:id="rId13"/>
    <p:sldId id="344" r:id="rId14"/>
    <p:sldId id="350" r:id="rId15"/>
    <p:sldId id="345" r:id="rId16"/>
    <p:sldId id="267" r:id="rId17"/>
  </p:sldIdLst>
  <p:sldSz cx="9144000" cy="6858000" type="letter"/>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p:cViewPr varScale="1">
        <p:scale>
          <a:sx n="161" d="100"/>
          <a:sy n="161" d="100"/>
        </p:scale>
        <p:origin x="1800" y="76"/>
      </p:cViewPr>
      <p:guideLst>
        <p:guide orient="horz" pos="2448"/>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32" y="21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6" Type="http://schemas.openxmlformats.org/officeDocument/2006/relationships/slide" Target="slides/slide16.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5" Type="http://schemas.openxmlformats.org/officeDocument/2006/relationships/slide" Target="slides/slide1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150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150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150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2FFB8B0-42AA-438B-947D-45AA4A6EBFDF}" type="slidenum">
              <a:rPr lang="en-US"/>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6D03D18-E64A-482A-8D21-760CB8B7B34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D6CFCB-0786-40AB-AFF5-0417531BF2F8}" type="slidenum">
              <a:rPr lang="en-US"/>
              <a:pPr/>
              <a:t>1</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r>
              <a:rPr lang="en-US" sz="1400"/>
              <a:t>Good morning I am Dave Yackel and I will be presenting Formation 101 to you today. </a:t>
            </a:r>
          </a:p>
          <a:p>
            <a:endParaRPr lang="en-US" sz="1400"/>
          </a:p>
          <a:p>
            <a:r>
              <a:rPr lang="en-US" sz="1400"/>
              <a:t>I am a Road Guard as identified by this red/orange agulete. I have been riding with Biggs Chapter for a 2 years now. </a:t>
            </a:r>
          </a:p>
          <a:p>
            <a:endParaRPr lang="en-US" sz="1400"/>
          </a:p>
          <a:p>
            <a:r>
              <a:rPr lang="en-US" sz="1400"/>
              <a:t>I would like to thank you all  for  being here today. </a:t>
            </a:r>
          </a:p>
          <a:p>
            <a:endParaRPr lang="en-US" sz="1400"/>
          </a:p>
          <a:p>
            <a:r>
              <a:rPr lang="en-US" sz="1400"/>
              <a:t>How many Formation 101 first timers do we have here today? </a:t>
            </a:r>
          </a:p>
          <a:p>
            <a:endParaRPr lang="en-US" sz="1400"/>
          </a:p>
          <a:p>
            <a:r>
              <a:rPr lang="en-US" sz="1400"/>
              <a:t>The purpose of this presentation is to introduce you to, formation riding and  how we Biggs Chapter Rides in formation. </a:t>
            </a:r>
          </a:p>
          <a:p>
            <a:endParaRPr lang="en-US" sz="1400"/>
          </a:p>
          <a:p>
            <a:r>
              <a:rPr lang="en-US" sz="1400"/>
              <a:t>We have coffee and doughnuts for you so please feel free to get up during the brief to get more coffee or doughnuts.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F575F-6933-460A-AE12-027B346A04BC}" type="slidenum">
              <a:rPr lang="en-US"/>
              <a:pPr/>
              <a:t>10</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r>
              <a:rPr lang="en-US" sz="1600"/>
              <a:t>AS with all organizations there are regulations. If you are members you don’t need a waiver for liability. However, non members do. Remember your significant other may not be a member. Minors always need a waiver even if members. </a:t>
            </a:r>
          </a:p>
          <a:p>
            <a:endParaRPr lang="en-US" sz="1600"/>
          </a:p>
          <a:p>
            <a:r>
              <a:rPr lang="en-US" sz="1600"/>
              <a:t>We ask and remind folks  in our pre ride brief if they have filled out the waivers please do if required.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F575F-6933-460A-AE12-027B346A04BC}" type="slidenum">
              <a:rPr lang="en-US"/>
              <a:pPr/>
              <a:t>11</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r>
              <a:rPr lang="en-US" sz="1600"/>
              <a:t>AS with all organizations there are regulations. If you are members you don’t need a waiver for liability. However, non members do. Remember your significant other may not be a member. Minors always need a waiver even if members. </a:t>
            </a:r>
          </a:p>
          <a:p>
            <a:endParaRPr lang="en-US" sz="1600"/>
          </a:p>
          <a:p>
            <a:r>
              <a:rPr lang="en-US" sz="1600"/>
              <a:t>We ask and remind folks  in our pre ride brief if they have filled out the waivers please do if required.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F575F-6933-460A-AE12-027B346A04BC}" type="slidenum">
              <a:rPr lang="en-US"/>
              <a:pPr/>
              <a:t>12</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r>
              <a:rPr lang="en-US" sz="1600"/>
              <a:t>AS with all organizations there are regulations. If you are members you don’t need a waiver for liability. However, non members do. Remember your significant other may not be a member. Minors always need a waiver even if members. </a:t>
            </a:r>
          </a:p>
          <a:p>
            <a:endParaRPr lang="en-US" sz="1600"/>
          </a:p>
          <a:p>
            <a:r>
              <a:rPr lang="en-US" sz="1600"/>
              <a:t>We ask and remind folks  in our pre ride brief if they have filled out the waivers please do if required.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F575F-6933-460A-AE12-027B346A04BC}" type="slidenum">
              <a:rPr lang="en-US"/>
              <a:pPr/>
              <a:t>13</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r>
              <a:rPr lang="en-US" sz="1600"/>
              <a:t>AS with all organizations there are regulations. If you are members you don’t need a waiver for liability. However, non members do. Remember your significant other may not be a member. Minors always need a waiver even if members. </a:t>
            </a:r>
          </a:p>
          <a:p>
            <a:endParaRPr lang="en-US" sz="1600"/>
          </a:p>
          <a:p>
            <a:r>
              <a:rPr lang="en-US" sz="1600"/>
              <a:t>We ask and remind folks  in our pre ride brief if they have filled out the waivers please do if required.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F575F-6933-460A-AE12-027B346A04BC}" type="slidenum">
              <a:rPr lang="en-US"/>
              <a:pPr/>
              <a:t>14</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r>
              <a:rPr lang="en-US" sz="1600"/>
              <a:t>AS with all organizations there are regulations. If you are members you don’t need a waiver for liability. However, non members do. Remember your significant other may not be a member. Minors always need a waiver even if members. </a:t>
            </a:r>
          </a:p>
          <a:p>
            <a:endParaRPr lang="en-US" sz="1600"/>
          </a:p>
          <a:p>
            <a:r>
              <a:rPr lang="en-US" sz="1600"/>
              <a:t>We ask and remind folks  in our pre ride brief if they have filled out the waivers please do if required.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544A01-612C-4B28-B8A7-2513064E917D}" type="slidenum">
              <a:rPr lang="en-US"/>
              <a:pPr/>
              <a:t>15</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r>
              <a:rPr lang="en-US" sz="1800"/>
              <a:t>People tend to feel most comfortable when they feel safe. When you feel safe on the bike you tend to have more fun. </a:t>
            </a:r>
          </a:p>
          <a:p>
            <a:endParaRPr lang="en-US" sz="1800"/>
          </a:p>
          <a:p>
            <a:r>
              <a:rPr lang="en-US" sz="1800"/>
              <a:t>Safety is our #1 Priority so train as you  ride and ride as you train will promote safety by knowing what is expected of you and knowing what to expect from others.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0F3C01-A899-4CED-B794-42D0A30DDCBC}" type="slidenum">
              <a:rPr lang="en-US"/>
              <a:pPr/>
              <a:t>16</a:t>
            </a:fld>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544A01-612C-4B28-B8A7-2513064E917D}" type="slidenum">
              <a:rPr lang="en-US"/>
              <a:pPr/>
              <a:t>2</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r>
              <a:rPr lang="en-US" sz="1800"/>
              <a:t>People tend to feel most comfortable when they feel safe. When you feel safe on the bike you tend to have more fun. </a:t>
            </a:r>
          </a:p>
          <a:p>
            <a:endParaRPr lang="en-US" sz="1800"/>
          </a:p>
          <a:p>
            <a:r>
              <a:rPr lang="en-US" sz="1800"/>
              <a:t>Safety is our #1 Priority so train as you  ride and ride as you train will promote safety by knowing what is expected of you and knowing what to expect from others.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F97D23-80A6-4526-ACB0-DFC0F857F633}" type="slidenum">
              <a:rPr lang="en-US"/>
              <a:pPr/>
              <a:t>3</a:t>
            </a:fld>
            <a:endParaRPr lang="en-US"/>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r>
              <a:rPr lang="en-US" sz="1600"/>
              <a:t>Can be automobile, motorcycle, pedestrian,  I had a bicyclist hit on my way to work 2 months ago. </a:t>
            </a:r>
          </a:p>
          <a:p>
            <a:r>
              <a:rPr lang="en-US" sz="1600"/>
              <a:t>Road Gaurds train to keep the main group going and the sweep and medic may stop if needed. If you have medical training speak up at the Pre Ride briefing so we , the RG’s know. </a:t>
            </a:r>
          </a:p>
          <a:p>
            <a:r>
              <a:rPr lang="en-US" sz="1600"/>
              <a:t>Some of the RGs are taking the accident scene management course being offered next week at Biggs SM. </a:t>
            </a:r>
          </a:p>
          <a:p>
            <a:endParaRPr lang="en-US" sz="1600"/>
          </a:p>
          <a:p>
            <a:r>
              <a:rPr lang="en-US" sz="1600"/>
              <a:t>Bottom line if you can’t help go away!! </a:t>
            </a:r>
          </a:p>
          <a:p>
            <a:r>
              <a:rPr lang="en-US" sz="1600"/>
              <a:t> </a:t>
            </a:r>
          </a:p>
          <a:p>
            <a:r>
              <a:rPr lang="en-US" sz="1600"/>
              <a:t>What do you t think the HOG Policy is on Alcohol ??? Dang you get two dounuts!!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8F4C2B-8743-4FBA-80CB-55FF28F5C632}" type="slidenum">
              <a:rPr lang="en-US"/>
              <a:pPr/>
              <a:t>4</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r>
              <a:rPr lang="en-US" sz="1600"/>
              <a:t>Not all riders have the same level of experience. How many of you here have a couple of friends that you have been riding with for awhile? </a:t>
            </a:r>
          </a:p>
          <a:p>
            <a:endParaRPr lang="en-US" sz="1600"/>
          </a:p>
          <a:p>
            <a:r>
              <a:rPr lang="en-US" sz="1600"/>
              <a:t>Select one. Please tell me what you have noticed has developed as you and your friends have been riding together longer. </a:t>
            </a:r>
          </a:p>
          <a:p>
            <a:r>
              <a:rPr lang="en-US" sz="1600"/>
              <a:t>	Know what they are going to do. </a:t>
            </a:r>
          </a:p>
          <a:p>
            <a:r>
              <a:rPr lang="en-US" sz="1600"/>
              <a:t>	Have hand signals</a:t>
            </a:r>
          </a:p>
          <a:p>
            <a:r>
              <a:rPr lang="en-US" sz="1600"/>
              <a:t>	communication/Expectations</a:t>
            </a:r>
          </a:p>
          <a:p>
            <a:endParaRPr lang="en-US" sz="1600"/>
          </a:p>
          <a:p>
            <a:r>
              <a:rPr lang="en-US" sz="1600"/>
              <a:t>Palomar College: MSF Advanced riding courses HOG $50 rebate. </a:t>
            </a:r>
          </a:p>
          <a:p>
            <a:endParaRPr lang="en-US" sz="16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8F4C2B-8743-4FBA-80CB-55FF28F5C632}" type="slidenum">
              <a:rPr lang="en-US"/>
              <a:pPr/>
              <a:t>5</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r>
              <a:rPr lang="en-US" sz="1600"/>
              <a:t>Not all riders have the same level of experience. How many of you here have a couple of friends that you have been riding with for awhile? </a:t>
            </a:r>
          </a:p>
          <a:p>
            <a:endParaRPr lang="en-US" sz="1600"/>
          </a:p>
          <a:p>
            <a:r>
              <a:rPr lang="en-US" sz="1600"/>
              <a:t>Select one. Please tell me what you have noticed has developed as you and your friends have been riding together longer. </a:t>
            </a:r>
          </a:p>
          <a:p>
            <a:r>
              <a:rPr lang="en-US" sz="1600"/>
              <a:t>	Know what they are going to do. </a:t>
            </a:r>
          </a:p>
          <a:p>
            <a:r>
              <a:rPr lang="en-US" sz="1600"/>
              <a:t>	Have hand signals</a:t>
            </a:r>
          </a:p>
          <a:p>
            <a:r>
              <a:rPr lang="en-US" sz="1600"/>
              <a:t>	communication/Expectations</a:t>
            </a:r>
          </a:p>
          <a:p>
            <a:endParaRPr lang="en-US" sz="1600"/>
          </a:p>
          <a:p>
            <a:r>
              <a:rPr lang="en-US" sz="1600"/>
              <a:t>Palomar College: MSF Advanced riding courses HOG $50 rebate. </a:t>
            </a:r>
          </a:p>
          <a:p>
            <a:endParaRPr lang="en-US" sz="16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8F4C2B-8743-4FBA-80CB-55FF28F5C632}" type="slidenum">
              <a:rPr lang="en-US"/>
              <a:pPr/>
              <a:t>6</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r>
              <a:rPr lang="en-US" sz="1600"/>
              <a:t>Not all riders have the same level of experience. How many of you here have a couple of friends that you have been riding with for awhile? </a:t>
            </a:r>
          </a:p>
          <a:p>
            <a:endParaRPr lang="en-US" sz="1600"/>
          </a:p>
          <a:p>
            <a:r>
              <a:rPr lang="en-US" sz="1600"/>
              <a:t>Select one. Please tell me what you have noticed has developed as you and your friends have been riding together longer. </a:t>
            </a:r>
          </a:p>
          <a:p>
            <a:r>
              <a:rPr lang="en-US" sz="1600"/>
              <a:t>	Know what they are going to do. </a:t>
            </a:r>
          </a:p>
          <a:p>
            <a:r>
              <a:rPr lang="en-US" sz="1600"/>
              <a:t>	Have hand signals</a:t>
            </a:r>
          </a:p>
          <a:p>
            <a:r>
              <a:rPr lang="en-US" sz="1600"/>
              <a:t>	communication/Expectations</a:t>
            </a:r>
          </a:p>
          <a:p>
            <a:endParaRPr lang="en-US" sz="1600"/>
          </a:p>
          <a:p>
            <a:r>
              <a:rPr lang="en-US" sz="1600"/>
              <a:t>Palomar College: MSF Advanced riding courses HOG $50 rebate. </a:t>
            </a:r>
          </a:p>
          <a:p>
            <a:endParaRPr lang="en-US" sz="16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F575F-6933-460A-AE12-027B346A04BC}" type="slidenum">
              <a:rPr lang="en-US"/>
              <a:pPr/>
              <a:t>7</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r>
              <a:rPr lang="en-US" sz="1600"/>
              <a:t>AS with all organizations there are regulations. If you are members you don’t need a waiver for liability. However, non members do. Remember your significant other may not be a member. Minors always need a waiver even if members. </a:t>
            </a:r>
          </a:p>
          <a:p>
            <a:endParaRPr lang="en-US" sz="1600"/>
          </a:p>
          <a:p>
            <a:r>
              <a:rPr lang="en-US" sz="1600"/>
              <a:t>We ask and remind folks  in our pre ride brief if they have filled out the waivers please do if required.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F575F-6933-460A-AE12-027B346A04BC}" type="slidenum">
              <a:rPr lang="en-US"/>
              <a:pPr/>
              <a:t>8</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r>
              <a:rPr lang="en-US" sz="1600"/>
              <a:t>AS with all organizations there are regulations. If you are members you don’t need a waiver for liability. However, non members do. Remember your significant other may not be a member. Minors always need a waiver even if members. </a:t>
            </a:r>
          </a:p>
          <a:p>
            <a:endParaRPr lang="en-US" sz="1600"/>
          </a:p>
          <a:p>
            <a:r>
              <a:rPr lang="en-US" sz="1600"/>
              <a:t>We ask and remind folks  in our pre ride brief if they have filled out the waivers please do if required.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F575F-6933-460A-AE12-027B346A04BC}" type="slidenum">
              <a:rPr lang="en-US"/>
              <a:pPr/>
              <a:t>9</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r>
              <a:rPr lang="en-US" sz="1600"/>
              <a:t>AS with all organizations there are regulations. If you are members you don’t need a waiver for liability. However, non members do. Remember your significant other may not be a member. Minors always need a waiver even if members. </a:t>
            </a:r>
          </a:p>
          <a:p>
            <a:endParaRPr lang="en-US" sz="1600"/>
          </a:p>
          <a:p>
            <a:r>
              <a:rPr lang="en-US" sz="1600"/>
              <a:t>We ask and remind folks  in our pre ride brief if they have filled out the waivers please do if required.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Formation 101</a:t>
            </a:r>
          </a:p>
        </p:txBody>
      </p:sp>
      <p:sp>
        <p:nvSpPr>
          <p:cNvPr id="5" name="Footer Placeholder 4"/>
          <p:cNvSpPr>
            <a:spLocks noGrp="1"/>
          </p:cNvSpPr>
          <p:nvPr>
            <p:ph type="ftr" sz="quarter" idx="11"/>
          </p:nvPr>
        </p:nvSpPr>
        <p:spPr/>
        <p:txBody>
          <a:bodyPr/>
          <a:lstStyle>
            <a:lvl1pPr>
              <a:defRPr/>
            </a:lvl1pPr>
          </a:lstStyle>
          <a:p>
            <a:r>
              <a:rPr lang="en-US"/>
              <a:t>Biggs Chapter North San Diego County H.O.G.</a:t>
            </a:r>
          </a:p>
        </p:txBody>
      </p:sp>
      <p:sp>
        <p:nvSpPr>
          <p:cNvPr id="6" name="Slide Number Placeholder 5"/>
          <p:cNvSpPr>
            <a:spLocks noGrp="1"/>
          </p:cNvSpPr>
          <p:nvPr>
            <p:ph type="sldNum" sz="quarter" idx="12"/>
          </p:nvPr>
        </p:nvSpPr>
        <p:spPr/>
        <p:txBody>
          <a:bodyPr/>
          <a:lstStyle>
            <a:lvl1pPr>
              <a:defRPr/>
            </a:lvl1pPr>
          </a:lstStyle>
          <a:p>
            <a:fld id="{0C8E0834-9B76-456F-8538-AA11164F732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Formation 101</a:t>
            </a:r>
          </a:p>
        </p:txBody>
      </p:sp>
      <p:sp>
        <p:nvSpPr>
          <p:cNvPr id="5" name="Footer Placeholder 4"/>
          <p:cNvSpPr>
            <a:spLocks noGrp="1"/>
          </p:cNvSpPr>
          <p:nvPr>
            <p:ph type="ftr" sz="quarter" idx="11"/>
          </p:nvPr>
        </p:nvSpPr>
        <p:spPr/>
        <p:txBody>
          <a:bodyPr/>
          <a:lstStyle>
            <a:lvl1pPr>
              <a:defRPr/>
            </a:lvl1pPr>
          </a:lstStyle>
          <a:p>
            <a:r>
              <a:rPr lang="en-US"/>
              <a:t>Biggs Chapter North San Diego County H.O.G.</a:t>
            </a:r>
          </a:p>
        </p:txBody>
      </p:sp>
      <p:sp>
        <p:nvSpPr>
          <p:cNvPr id="6" name="Slide Number Placeholder 5"/>
          <p:cNvSpPr>
            <a:spLocks noGrp="1"/>
          </p:cNvSpPr>
          <p:nvPr>
            <p:ph type="sldNum" sz="quarter" idx="12"/>
          </p:nvPr>
        </p:nvSpPr>
        <p:spPr/>
        <p:txBody>
          <a:bodyPr/>
          <a:lstStyle>
            <a:lvl1pPr>
              <a:defRPr/>
            </a:lvl1pPr>
          </a:lstStyle>
          <a:p>
            <a:fld id="{21B978DD-C044-4D6F-BF66-DA403CC1F9A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28600"/>
            <a:ext cx="56769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Formation 101</a:t>
            </a:r>
          </a:p>
        </p:txBody>
      </p:sp>
      <p:sp>
        <p:nvSpPr>
          <p:cNvPr id="5" name="Footer Placeholder 4"/>
          <p:cNvSpPr>
            <a:spLocks noGrp="1"/>
          </p:cNvSpPr>
          <p:nvPr>
            <p:ph type="ftr" sz="quarter" idx="11"/>
          </p:nvPr>
        </p:nvSpPr>
        <p:spPr/>
        <p:txBody>
          <a:bodyPr/>
          <a:lstStyle>
            <a:lvl1pPr>
              <a:defRPr/>
            </a:lvl1pPr>
          </a:lstStyle>
          <a:p>
            <a:r>
              <a:rPr lang="en-US"/>
              <a:t>Biggs Chapter North San Diego County H.O.G.</a:t>
            </a:r>
          </a:p>
        </p:txBody>
      </p:sp>
      <p:sp>
        <p:nvSpPr>
          <p:cNvPr id="6" name="Slide Number Placeholder 5"/>
          <p:cNvSpPr>
            <a:spLocks noGrp="1"/>
          </p:cNvSpPr>
          <p:nvPr>
            <p:ph type="sldNum" sz="quarter" idx="12"/>
          </p:nvPr>
        </p:nvSpPr>
        <p:spPr/>
        <p:txBody>
          <a:bodyPr/>
          <a:lstStyle>
            <a:lvl1pPr>
              <a:defRPr/>
            </a:lvl1pPr>
          </a:lstStyle>
          <a:p>
            <a:fld id="{4A3C4ACB-281C-4867-AB0E-5EF10D1B57D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6400800"/>
            <a:ext cx="1600200" cy="228600"/>
          </a:xfrm>
        </p:spPr>
        <p:txBody>
          <a:bodyPr/>
          <a:lstStyle>
            <a:lvl1pPr>
              <a:defRPr/>
            </a:lvl1pPr>
          </a:lstStyle>
          <a:p>
            <a:r>
              <a:rPr lang="en-US" dirty="0"/>
              <a:t>Accident Management  101 </a:t>
            </a:r>
          </a:p>
        </p:txBody>
      </p:sp>
      <p:sp>
        <p:nvSpPr>
          <p:cNvPr id="5" name="Footer Placeholder 4"/>
          <p:cNvSpPr>
            <a:spLocks noGrp="1"/>
          </p:cNvSpPr>
          <p:nvPr>
            <p:ph type="ftr" sz="quarter" idx="11"/>
          </p:nvPr>
        </p:nvSpPr>
        <p:spPr/>
        <p:txBody>
          <a:bodyPr/>
          <a:lstStyle>
            <a:lvl1pPr>
              <a:defRPr/>
            </a:lvl1pPr>
          </a:lstStyle>
          <a:p>
            <a:r>
              <a:rPr lang="en-US"/>
              <a:t>Biggs Chapter North San Diego County H.O.G.</a:t>
            </a:r>
          </a:p>
        </p:txBody>
      </p:sp>
      <p:sp>
        <p:nvSpPr>
          <p:cNvPr id="6" name="Slide Number Placeholder 5"/>
          <p:cNvSpPr>
            <a:spLocks noGrp="1"/>
          </p:cNvSpPr>
          <p:nvPr>
            <p:ph type="sldNum" sz="quarter" idx="12"/>
          </p:nvPr>
        </p:nvSpPr>
        <p:spPr/>
        <p:txBody>
          <a:bodyPr/>
          <a:lstStyle>
            <a:lvl1pPr>
              <a:defRPr/>
            </a:lvl1pPr>
          </a:lstStyle>
          <a:p>
            <a:fld id="{F7F300DE-57DB-4C56-B142-63937C9C4DB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Formation 101</a:t>
            </a:r>
          </a:p>
        </p:txBody>
      </p:sp>
      <p:sp>
        <p:nvSpPr>
          <p:cNvPr id="5" name="Footer Placeholder 4"/>
          <p:cNvSpPr>
            <a:spLocks noGrp="1"/>
          </p:cNvSpPr>
          <p:nvPr>
            <p:ph type="ftr" sz="quarter" idx="11"/>
          </p:nvPr>
        </p:nvSpPr>
        <p:spPr/>
        <p:txBody>
          <a:bodyPr/>
          <a:lstStyle>
            <a:lvl1pPr>
              <a:defRPr/>
            </a:lvl1pPr>
          </a:lstStyle>
          <a:p>
            <a:r>
              <a:rPr lang="en-US"/>
              <a:t>Biggs Chapter North San Diego County H.O.G.</a:t>
            </a:r>
          </a:p>
        </p:txBody>
      </p:sp>
      <p:sp>
        <p:nvSpPr>
          <p:cNvPr id="6" name="Slide Number Placeholder 5"/>
          <p:cNvSpPr>
            <a:spLocks noGrp="1"/>
          </p:cNvSpPr>
          <p:nvPr>
            <p:ph type="sldNum" sz="quarter" idx="12"/>
          </p:nvPr>
        </p:nvSpPr>
        <p:spPr/>
        <p:txBody>
          <a:bodyPr/>
          <a:lstStyle>
            <a:lvl1pPr>
              <a:defRPr/>
            </a:lvl1pPr>
          </a:lstStyle>
          <a:p>
            <a:fld id="{6ECDC780-11CB-4E7E-961E-FD2C031CB45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Formation 101</a:t>
            </a:r>
          </a:p>
        </p:txBody>
      </p:sp>
      <p:sp>
        <p:nvSpPr>
          <p:cNvPr id="6" name="Footer Placeholder 5"/>
          <p:cNvSpPr>
            <a:spLocks noGrp="1"/>
          </p:cNvSpPr>
          <p:nvPr>
            <p:ph type="ftr" sz="quarter" idx="11"/>
          </p:nvPr>
        </p:nvSpPr>
        <p:spPr/>
        <p:txBody>
          <a:bodyPr/>
          <a:lstStyle>
            <a:lvl1pPr>
              <a:defRPr/>
            </a:lvl1pPr>
          </a:lstStyle>
          <a:p>
            <a:r>
              <a:rPr lang="en-US"/>
              <a:t>Biggs Chapter North San Diego County H.O.G.</a:t>
            </a:r>
          </a:p>
        </p:txBody>
      </p:sp>
      <p:sp>
        <p:nvSpPr>
          <p:cNvPr id="7" name="Slide Number Placeholder 6"/>
          <p:cNvSpPr>
            <a:spLocks noGrp="1"/>
          </p:cNvSpPr>
          <p:nvPr>
            <p:ph type="sldNum" sz="quarter" idx="12"/>
          </p:nvPr>
        </p:nvSpPr>
        <p:spPr/>
        <p:txBody>
          <a:bodyPr/>
          <a:lstStyle>
            <a:lvl1pPr>
              <a:defRPr/>
            </a:lvl1pPr>
          </a:lstStyle>
          <a:p>
            <a:fld id="{84529756-404D-4A52-BB99-85F2C353ADE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Formation 101</a:t>
            </a:r>
          </a:p>
        </p:txBody>
      </p:sp>
      <p:sp>
        <p:nvSpPr>
          <p:cNvPr id="8" name="Footer Placeholder 7"/>
          <p:cNvSpPr>
            <a:spLocks noGrp="1"/>
          </p:cNvSpPr>
          <p:nvPr>
            <p:ph type="ftr" sz="quarter" idx="11"/>
          </p:nvPr>
        </p:nvSpPr>
        <p:spPr/>
        <p:txBody>
          <a:bodyPr/>
          <a:lstStyle>
            <a:lvl1pPr>
              <a:defRPr/>
            </a:lvl1pPr>
          </a:lstStyle>
          <a:p>
            <a:r>
              <a:rPr lang="en-US"/>
              <a:t>Biggs Chapter North San Diego County H.O.G.</a:t>
            </a:r>
          </a:p>
        </p:txBody>
      </p:sp>
      <p:sp>
        <p:nvSpPr>
          <p:cNvPr id="9" name="Slide Number Placeholder 8"/>
          <p:cNvSpPr>
            <a:spLocks noGrp="1"/>
          </p:cNvSpPr>
          <p:nvPr>
            <p:ph type="sldNum" sz="quarter" idx="12"/>
          </p:nvPr>
        </p:nvSpPr>
        <p:spPr/>
        <p:txBody>
          <a:bodyPr/>
          <a:lstStyle>
            <a:lvl1pPr>
              <a:defRPr/>
            </a:lvl1pPr>
          </a:lstStyle>
          <a:p>
            <a:fld id="{4929C493-E639-4742-84AB-5FE534A49E1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Formation 101</a:t>
            </a:r>
          </a:p>
        </p:txBody>
      </p:sp>
      <p:sp>
        <p:nvSpPr>
          <p:cNvPr id="4" name="Footer Placeholder 3"/>
          <p:cNvSpPr>
            <a:spLocks noGrp="1"/>
          </p:cNvSpPr>
          <p:nvPr>
            <p:ph type="ftr" sz="quarter" idx="11"/>
          </p:nvPr>
        </p:nvSpPr>
        <p:spPr/>
        <p:txBody>
          <a:bodyPr/>
          <a:lstStyle>
            <a:lvl1pPr>
              <a:defRPr/>
            </a:lvl1pPr>
          </a:lstStyle>
          <a:p>
            <a:r>
              <a:rPr lang="en-US"/>
              <a:t>Biggs Chapter North San Diego County H.O.G.</a:t>
            </a:r>
          </a:p>
        </p:txBody>
      </p:sp>
      <p:sp>
        <p:nvSpPr>
          <p:cNvPr id="5" name="Slide Number Placeholder 4"/>
          <p:cNvSpPr>
            <a:spLocks noGrp="1"/>
          </p:cNvSpPr>
          <p:nvPr>
            <p:ph type="sldNum" sz="quarter" idx="12"/>
          </p:nvPr>
        </p:nvSpPr>
        <p:spPr/>
        <p:txBody>
          <a:bodyPr/>
          <a:lstStyle>
            <a:lvl1pPr>
              <a:defRPr/>
            </a:lvl1pPr>
          </a:lstStyle>
          <a:p>
            <a:fld id="{CC7C3939-5C5B-4CCD-B498-FC512F1A172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Formation 101</a:t>
            </a:r>
          </a:p>
        </p:txBody>
      </p:sp>
      <p:sp>
        <p:nvSpPr>
          <p:cNvPr id="3" name="Footer Placeholder 2"/>
          <p:cNvSpPr>
            <a:spLocks noGrp="1"/>
          </p:cNvSpPr>
          <p:nvPr>
            <p:ph type="ftr" sz="quarter" idx="11"/>
          </p:nvPr>
        </p:nvSpPr>
        <p:spPr/>
        <p:txBody>
          <a:bodyPr/>
          <a:lstStyle>
            <a:lvl1pPr>
              <a:defRPr/>
            </a:lvl1pPr>
          </a:lstStyle>
          <a:p>
            <a:r>
              <a:rPr lang="en-US"/>
              <a:t>Biggs Chapter North San Diego County H.O.G.</a:t>
            </a:r>
          </a:p>
        </p:txBody>
      </p:sp>
      <p:sp>
        <p:nvSpPr>
          <p:cNvPr id="4" name="Slide Number Placeholder 3"/>
          <p:cNvSpPr>
            <a:spLocks noGrp="1"/>
          </p:cNvSpPr>
          <p:nvPr>
            <p:ph type="sldNum" sz="quarter" idx="12"/>
          </p:nvPr>
        </p:nvSpPr>
        <p:spPr/>
        <p:txBody>
          <a:bodyPr/>
          <a:lstStyle>
            <a:lvl1pPr>
              <a:defRPr/>
            </a:lvl1pPr>
          </a:lstStyle>
          <a:p>
            <a:fld id="{3AD691F0-8544-4798-8F93-29FFA400F04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Formation 101</a:t>
            </a:r>
          </a:p>
        </p:txBody>
      </p:sp>
      <p:sp>
        <p:nvSpPr>
          <p:cNvPr id="6" name="Footer Placeholder 5"/>
          <p:cNvSpPr>
            <a:spLocks noGrp="1"/>
          </p:cNvSpPr>
          <p:nvPr>
            <p:ph type="ftr" sz="quarter" idx="11"/>
          </p:nvPr>
        </p:nvSpPr>
        <p:spPr/>
        <p:txBody>
          <a:bodyPr/>
          <a:lstStyle>
            <a:lvl1pPr>
              <a:defRPr/>
            </a:lvl1pPr>
          </a:lstStyle>
          <a:p>
            <a:r>
              <a:rPr lang="en-US"/>
              <a:t>Biggs Chapter North San Diego County H.O.G.</a:t>
            </a:r>
          </a:p>
        </p:txBody>
      </p:sp>
      <p:sp>
        <p:nvSpPr>
          <p:cNvPr id="7" name="Slide Number Placeholder 6"/>
          <p:cNvSpPr>
            <a:spLocks noGrp="1"/>
          </p:cNvSpPr>
          <p:nvPr>
            <p:ph type="sldNum" sz="quarter" idx="12"/>
          </p:nvPr>
        </p:nvSpPr>
        <p:spPr/>
        <p:txBody>
          <a:bodyPr/>
          <a:lstStyle>
            <a:lvl1pPr>
              <a:defRPr/>
            </a:lvl1pPr>
          </a:lstStyle>
          <a:p>
            <a:fld id="{C7611A4A-BD0A-4B0A-B00B-FB1F3E0FBAF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Formation 101</a:t>
            </a:r>
          </a:p>
        </p:txBody>
      </p:sp>
      <p:sp>
        <p:nvSpPr>
          <p:cNvPr id="6" name="Footer Placeholder 5"/>
          <p:cNvSpPr>
            <a:spLocks noGrp="1"/>
          </p:cNvSpPr>
          <p:nvPr>
            <p:ph type="ftr" sz="quarter" idx="11"/>
          </p:nvPr>
        </p:nvSpPr>
        <p:spPr/>
        <p:txBody>
          <a:bodyPr/>
          <a:lstStyle>
            <a:lvl1pPr>
              <a:defRPr/>
            </a:lvl1pPr>
          </a:lstStyle>
          <a:p>
            <a:r>
              <a:rPr lang="en-US"/>
              <a:t>Biggs Chapter North San Diego County H.O.G.</a:t>
            </a:r>
          </a:p>
        </p:txBody>
      </p:sp>
      <p:sp>
        <p:nvSpPr>
          <p:cNvPr id="7" name="Slide Number Placeholder 6"/>
          <p:cNvSpPr>
            <a:spLocks noGrp="1"/>
          </p:cNvSpPr>
          <p:nvPr>
            <p:ph type="sldNum" sz="quarter" idx="12"/>
          </p:nvPr>
        </p:nvSpPr>
        <p:spPr/>
        <p:txBody>
          <a:bodyPr/>
          <a:lstStyle>
            <a:lvl1pPr>
              <a:defRPr/>
            </a:lvl1pPr>
          </a:lstStyle>
          <a:p>
            <a:fld id="{718C86E2-77C4-4542-A43F-47CDEE65089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57400" y="228600"/>
            <a:ext cx="64008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00200"/>
            <a:ext cx="77724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477000"/>
            <a:ext cx="1600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r>
              <a:rPr lang="en-US"/>
              <a:t>Formation 101</a:t>
            </a:r>
          </a:p>
        </p:txBody>
      </p:sp>
      <p:sp>
        <p:nvSpPr>
          <p:cNvPr id="1029" name="Rectangle 5"/>
          <p:cNvSpPr>
            <a:spLocks noGrp="1" noChangeArrowheads="1"/>
          </p:cNvSpPr>
          <p:nvPr>
            <p:ph type="ftr" sz="quarter" idx="3"/>
          </p:nvPr>
        </p:nvSpPr>
        <p:spPr bwMode="auto">
          <a:xfrm>
            <a:off x="2438400" y="6477000"/>
            <a:ext cx="4267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r>
              <a:rPr lang="en-US"/>
              <a:t>Biggs Chapter North San Diego County H.O.G.</a:t>
            </a:r>
          </a:p>
        </p:txBody>
      </p:sp>
      <p:sp>
        <p:nvSpPr>
          <p:cNvPr id="1030" name="Rectangle 6"/>
          <p:cNvSpPr>
            <a:spLocks noGrp="1" noChangeArrowheads="1"/>
          </p:cNvSpPr>
          <p:nvPr>
            <p:ph type="sldNum" sz="quarter" idx="4"/>
          </p:nvPr>
        </p:nvSpPr>
        <p:spPr bwMode="auto">
          <a:xfrm>
            <a:off x="6858000" y="6477000"/>
            <a:ext cx="1600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fld id="{1CFB7CF7-0710-4369-BA78-16E5A93F90B2}" type="slidenum">
              <a:rPr lang="en-US"/>
              <a:pPr/>
              <a:t>‹#›</a:t>
            </a:fld>
            <a:endParaRPr lang="en-US"/>
          </a:p>
        </p:txBody>
      </p:sp>
      <p:pic>
        <p:nvPicPr>
          <p:cNvPr id="1031" name="Picture 7" descr="Biggs Chapter Logo"/>
          <p:cNvPicPr>
            <a:picLocks noChangeAspect="1" noChangeArrowheads="1"/>
          </p:cNvPicPr>
          <p:nvPr/>
        </p:nvPicPr>
        <p:blipFill>
          <a:blip r:embed="rId13" cstate="print"/>
          <a:srcRect/>
          <a:stretch>
            <a:fillRect/>
          </a:stretch>
        </p:blipFill>
        <p:spPr bwMode="auto">
          <a:xfrm>
            <a:off x="685800" y="228600"/>
            <a:ext cx="1143000" cy="1136650"/>
          </a:xfrm>
          <a:prstGeom prst="rect">
            <a:avLst/>
          </a:prstGeom>
          <a:noFill/>
        </p:spPr>
      </p:pic>
      <p:sp>
        <p:nvSpPr>
          <p:cNvPr id="1034" name="Line 10"/>
          <p:cNvSpPr>
            <a:spLocks noChangeShapeType="1"/>
          </p:cNvSpPr>
          <p:nvPr/>
        </p:nvSpPr>
        <p:spPr bwMode="auto">
          <a:xfrm>
            <a:off x="2057400" y="1295400"/>
            <a:ext cx="6400800" cy="0"/>
          </a:xfrm>
          <a:prstGeom prst="line">
            <a:avLst/>
          </a:prstGeom>
          <a:noFill/>
          <a:ln w="9525">
            <a:solidFill>
              <a:schemeClr val="tx1"/>
            </a:solidFill>
            <a:round/>
            <a:headEnd/>
            <a:tailEnd/>
          </a:ln>
          <a:effectLst/>
        </p:spPr>
        <p:txBody>
          <a:bodyPr/>
          <a:lstStyle/>
          <a:p>
            <a:endParaRPr lang="en-US"/>
          </a:p>
        </p:txBody>
      </p:sp>
      <p:sp>
        <p:nvSpPr>
          <p:cNvPr id="1035" name="Line 11"/>
          <p:cNvSpPr>
            <a:spLocks noChangeShapeType="1"/>
          </p:cNvSpPr>
          <p:nvPr/>
        </p:nvSpPr>
        <p:spPr bwMode="auto">
          <a:xfrm>
            <a:off x="685800" y="6400800"/>
            <a:ext cx="7772400" cy="0"/>
          </a:xfrm>
          <a:prstGeom prst="line">
            <a:avLst/>
          </a:prstGeom>
          <a:noFill/>
          <a:ln w="9525">
            <a:solidFill>
              <a:schemeClr val="tx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Verdana" pitchFamily="34" charset="0"/>
        </a:defRPr>
      </a:lvl2pPr>
      <a:lvl3pPr algn="ctr" rtl="0" fontAlgn="base">
        <a:spcBef>
          <a:spcPct val="0"/>
        </a:spcBef>
        <a:spcAft>
          <a:spcPct val="0"/>
        </a:spcAft>
        <a:defRPr sz="3200">
          <a:solidFill>
            <a:schemeClr val="tx2"/>
          </a:solidFill>
          <a:latin typeface="Verdana" pitchFamily="34" charset="0"/>
        </a:defRPr>
      </a:lvl3pPr>
      <a:lvl4pPr algn="ctr" rtl="0" fontAlgn="base">
        <a:spcBef>
          <a:spcPct val="0"/>
        </a:spcBef>
        <a:spcAft>
          <a:spcPct val="0"/>
        </a:spcAft>
        <a:defRPr sz="3200">
          <a:solidFill>
            <a:schemeClr val="tx2"/>
          </a:solidFill>
          <a:latin typeface="Verdana" pitchFamily="34" charset="0"/>
        </a:defRPr>
      </a:lvl4pPr>
      <a:lvl5pPr algn="ctr" rtl="0" fontAlgn="base">
        <a:spcBef>
          <a:spcPct val="0"/>
        </a:spcBef>
        <a:spcAft>
          <a:spcPct val="0"/>
        </a:spcAft>
        <a:defRPr sz="3200">
          <a:solidFill>
            <a:schemeClr val="tx2"/>
          </a:solidFill>
          <a:latin typeface="Verdana" pitchFamily="34" charset="0"/>
        </a:defRPr>
      </a:lvl5pPr>
      <a:lvl6pPr marL="457200" algn="ctr" rtl="0" fontAlgn="base">
        <a:spcBef>
          <a:spcPct val="0"/>
        </a:spcBef>
        <a:spcAft>
          <a:spcPct val="0"/>
        </a:spcAft>
        <a:defRPr sz="3200">
          <a:solidFill>
            <a:schemeClr val="tx2"/>
          </a:solidFill>
          <a:latin typeface="Verdana" pitchFamily="34" charset="0"/>
        </a:defRPr>
      </a:lvl6pPr>
      <a:lvl7pPr marL="914400" algn="ctr" rtl="0" fontAlgn="base">
        <a:spcBef>
          <a:spcPct val="0"/>
        </a:spcBef>
        <a:spcAft>
          <a:spcPct val="0"/>
        </a:spcAft>
        <a:defRPr sz="3200">
          <a:solidFill>
            <a:schemeClr val="tx2"/>
          </a:solidFill>
          <a:latin typeface="Verdana" pitchFamily="34" charset="0"/>
        </a:defRPr>
      </a:lvl7pPr>
      <a:lvl8pPr marL="1371600" algn="ctr" rtl="0" fontAlgn="base">
        <a:spcBef>
          <a:spcPct val="0"/>
        </a:spcBef>
        <a:spcAft>
          <a:spcPct val="0"/>
        </a:spcAft>
        <a:defRPr sz="3200">
          <a:solidFill>
            <a:schemeClr val="tx2"/>
          </a:solidFill>
          <a:latin typeface="Verdana" pitchFamily="34" charset="0"/>
        </a:defRPr>
      </a:lvl8pPr>
      <a:lvl9pPr marL="1828800" algn="ctr" rtl="0" fontAlgn="base">
        <a:spcBef>
          <a:spcPct val="0"/>
        </a:spcBef>
        <a:spcAft>
          <a:spcPct val="0"/>
        </a:spcAft>
        <a:defRPr sz="3200">
          <a:solidFill>
            <a:schemeClr val="tx2"/>
          </a:solidFill>
          <a:latin typeface="Verdana" pitchFamily="34" charset="0"/>
        </a:defRPr>
      </a:lvl9pPr>
    </p:titleStyle>
    <p:bodyStyle>
      <a:lvl1pPr marL="342900" indent="-342900" algn="l" rtl="0" fontAlgn="base">
        <a:spcBef>
          <a:spcPct val="4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914400"/>
            <a:ext cx="7620000" cy="2057400"/>
          </a:xfrm>
        </p:spPr>
        <p:txBody>
          <a:bodyPr/>
          <a:lstStyle/>
          <a:p>
            <a:r>
              <a:rPr lang="en-US" dirty="0"/>
              <a:t>BIGGS HOG</a:t>
            </a:r>
            <a:br>
              <a:rPr lang="en-US" dirty="0"/>
            </a:br>
            <a:r>
              <a:rPr lang="en-US" dirty="0"/>
              <a:t>Road Guard Accident Management </a:t>
            </a:r>
          </a:p>
        </p:txBody>
      </p:sp>
      <p:sp>
        <p:nvSpPr>
          <p:cNvPr id="2052" name="Line 4"/>
          <p:cNvSpPr>
            <a:spLocks noChangeShapeType="1"/>
          </p:cNvSpPr>
          <p:nvPr/>
        </p:nvSpPr>
        <p:spPr bwMode="auto">
          <a:xfrm>
            <a:off x="1905000" y="990600"/>
            <a:ext cx="6781800" cy="0"/>
          </a:xfrm>
          <a:prstGeom prst="line">
            <a:avLst/>
          </a:prstGeom>
          <a:noFill/>
          <a:ln w="9525">
            <a:solidFill>
              <a:schemeClr val="tx1"/>
            </a:solidFill>
            <a:round/>
            <a:headEnd/>
            <a:tailEnd/>
          </a:ln>
          <a:effectLst/>
        </p:spPr>
        <p:txBody>
          <a:bodyPr/>
          <a:lstStyle/>
          <a:p>
            <a:endParaRPr lang="en-US"/>
          </a:p>
        </p:txBody>
      </p:sp>
      <p:sp>
        <p:nvSpPr>
          <p:cNvPr id="2056" name="Text Box 8"/>
          <p:cNvSpPr txBox="1">
            <a:spLocks noChangeArrowheads="1"/>
          </p:cNvSpPr>
          <p:nvPr/>
        </p:nvSpPr>
        <p:spPr bwMode="auto">
          <a:xfrm>
            <a:off x="1828800" y="457200"/>
            <a:ext cx="6781800" cy="427038"/>
          </a:xfrm>
          <a:prstGeom prst="rect">
            <a:avLst/>
          </a:prstGeom>
          <a:noFill/>
          <a:ln w="9525">
            <a:noFill/>
            <a:miter lim="800000"/>
            <a:headEnd/>
            <a:tailEnd/>
          </a:ln>
          <a:effectLst/>
        </p:spPr>
        <p:txBody>
          <a:bodyPr>
            <a:spAutoFit/>
          </a:bodyPr>
          <a:lstStyle/>
          <a:p>
            <a:pPr>
              <a:spcBef>
                <a:spcPct val="50000"/>
              </a:spcBef>
            </a:pPr>
            <a:r>
              <a:rPr lang="en-US" sz="2200">
                <a:latin typeface="Verdana" pitchFamily="34" charset="0"/>
              </a:rPr>
              <a:t>Biggs Chapter North San Diego County H.O.G.</a:t>
            </a:r>
          </a:p>
        </p:txBody>
      </p:sp>
      <p:sp>
        <p:nvSpPr>
          <p:cNvPr id="2057" name="Rectangle 9"/>
          <p:cNvSpPr>
            <a:spLocks noChangeArrowheads="1"/>
          </p:cNvSpPr>
          <p:nvPr/>
        </p:nvSpPr>
        <p:spPr bwMode="auto">
          <a:xfrm>
            <a:off x="609600" y="6324600"/>
            <a:ext cx="7924800" cy="152400"/>
          </a:xfrm>
          <a:prstGeom prst="rect">
            <a:avLst/>
          </a:prstGeom>
          <a:solidFill>
            <a:schemeClr val="bg1"/>
          </a:solidFill>
          <a:ln w="9525">
            <a:noFill/>
            <a:miter lim="800000"/>
            <a:headEnd/>
            <a:tailEnd/>
          </a:ln>
          <a:effectLst/>
        </p:spPr>
        <p:txBody>
          <a:bodyPr wrap="none" anchor="ctr"/>
          <a:lstStyle/>
          <a:p>
            <a:endParaRPr lang="en-US"/>
          </a:p>
        </p:txBody>
      </p:sp>
      <p:sp>
        <p:nvSpPr>
          <p:cNvPr id="2054" name="Text Box 6"/>
          <p:cNvSpPr txBox="1">
            <a:spLocks noChangeArrowheads="1"/>
          </p:cNvSpPr>
          <p:nvPr/>
        </p:nvSpPr>
        <p:spPr bwMode="auto">
          <a:xfrm>
            <a:off x="7302500" y="5521325"/>
            <a:ext cx="1841500" cy="1184275"/>
          </a:xfrm>
          <a:prstGeom prst="rect">
            <a:avLst/>
          </a:prstGeom>
          <a:noFill/>
          <a:ln w="9525">
            <a:noFill/>
            <a:miter lim="800000"/>
            <a:headEnd/>
            <a:tailEnd/>
          </a:ln>
          <a:effectLst/>
        </p:spPr>
        <p:txBody>
          <a:bodyPr>
            <a:spAutoFit/>
          </a:bodyPr>
          <a:lstStyle/>
          <a:p>
            <a:pPr algn="r"/>
            <a:r>
              <a:rPr lang="en-US" sz="900">
                <a:solidFill>
                  <a:schemeClr val="accent2"/>
                </a:solidFill>
                <a:latin typeface="Verdana" pitchFamily="34" charset="0"/>
              </a:rPr>
              <a:t>Biggs Chapter</a:t>
            </a:r>
          </a:p>
          <a:p>
            <a:pPr algn="r"/>
            <a:r>
              <a:rPr lang="en-US" sz="900">
                <a:solidFill>
                  <a:schemeClr val="accent2"/>
                </a:solidFill>
                <a:latin typeface="Verdana" pitchFamily="34" charset="0"/>
              </a:rPr>
              <a:t>North San Diego Chapter</a:t>
            </a:r>
          </a:p>
          <a:p>
            <a:pPr algn="r"/>
            <a:r>
              <a:rPr lang="en-US" sz="900">
                <a:solidFill>
                  <a:schemeClr val="accent2"/>
                </a:solidFill>
                <a:latin typeface="Verdana" pitchFamily="34" charset="0"/>
              </a:rPr>
              <a:t>Harley Owners Group</a:t>
            </a:r>
          </a:p>
          <a:p>
            <a:pPr algn="r"/>
            <a:r>
              <a:rPr lang="en-US" sz="900">
                <a:solidFill>
                  <a:schemeClr val="accent2"/>
                </a:solidFill>
                <a:latin typeface="Verdana" pitchFamily="34" charset="0"/>
              </a:rPr>
              <a:t>P.O. Box 610</a:t>
            </a:r>
          </a:p>
          <a:p>
            <a:pPr algn="r"/>
            <a:r>
              <a:rPr lang="en-US" sz="900">
                <a:solidFill>
                  <a:schemeClr val="accent2"/>
                </a:solidFill>
                <a:latin typeface="Verdana" pitchFamily="34" charset="0"/>
              </a:rPr>
              <a:t>San Marcos, CA  92079</a:t>
            </a:r>
          </a:p>
          <a:p>
            <a:pPr algn="r"/>
            <a:endParaRPr lang="en-US" sz="900">
              <a:solidFill>
                <a:schemeClr val="accent2"/>
              </a:solidFill>
              <a:latin typeface="Verdana" pitchFamily="34" charset="0"/>
            </a:endParaRPr>
          </a:p>
          <a:p>
            <a:pPr algn="r"/>
            <a:r>
              <a:rPr lang="en-US" sz="900">
                <a:solidFill>
                  <a:srgbClr val="FF3300"/>
                </a:solidFill>
                <a:latin typeface="Verdana" pitchFamily="34" charset="0"/>
              </a:rPr>
              <a:t>Website:  BiggsHOG.com</a:t>
            </a:r>
          </a:p>
          <a:p>
            <a:pPr algn="r"/>
            <a:r>
              <a:rPr lang="en-US" sz="900">
                <a:solidFill>
                  <a:srgbClr val="FF3300"/>
                </a:solidFill>
                <a:latin typeface="Verdana" pitchFamily="34" charset="0"/>
              </a:rPr>
              <a:t>Ride Line:  760-736-2920</a:t>
            </a:r>
          </a:p>
        </p:txBody>
      </p:sp>
      <p:sp>
        <p:nvSpPr>
          <p:cNvPr id="2058" name="Rectangle 10"/>
          <p:cNvSpPr>
            <a:spLocks noChangeArrowheads="1"/>
          </p:cNvSpPr>
          <p:nvPr/>
        </p:nvSpPr>
        <p:spPr bwMode="auto">
          <a:xfrm>
            <a:off x="1981200" y="1219200"/>
            <a:ext cx="6629400" cy="228600"/>
          </a:xfrm>
          <a:prstGeom prst="rect">
            <a:avLst/>
          </a:prstGeom>
          <a:solidFill>
            <a:schemeClr val="bg1"/>
          </a:solidFill>
          <a:ln w="9525">
            <a:noFill/>
            <a:miter lim="800000"/>
            <a:headEnd/>
            <a:tailEnd/>
          </a:ln>
          <a:effectLst/>
        </p:spPr>
        <p:txBody>
          <a:bodyPr wrap="none" anchor="ctr"/>
          <a:lstStyle/>
          <a:p>
            <a:endParaRPr lang="en-US"/>
          </a:p>
        </p:txBody>
      </p:sp>
      <p:sp>
        <p:nvSpPr>
          <p:cNvPr id="2053" name="Line 5"/>
          <p:cNvSpPr>
            <a:spLocks noChangeShapeType="1"/>
          </p:cNvSpPr>
          <p:nvPr/>
        </p:nvSpPr>
        <p:spPr bwMode="auto">
          <a:xfrm>
            <a:off x="8686800" y="990600"/>
            <a:ext cx="0" cy="4419600"/>
          </a:xfrm>
          <a:prstGeom prst="line">
            <a:avLst/>
          </a:prstGeom>
          <a:noFill/>
          <a:ln w="9525">
            <a:solidFill>
              <a:schemeClr val="tx1"/>
            </a:solidFill>
            <a:round/>
            <a:headEnd/>
            <a:tailEnd/>
          </a:ln>
          <a:effectLst/>
        </p:spPr>
        <p:txBody>
          <a:bodyPr/>
          <a:lstStyle/>
          <a:p>
            <a:endParaRPr lang="en-US"/>
          </a:p>
        </p:txBody>
      </p:sp>
      <p:pic>
        <p:nvPicPr>
          <p:cNvPr id="2059" name="Picture 11" descr="P - GAR Ride 03"/>
          <p:cNvPicPr>
            <a:picLocks noChangeAspect="1" noChangeArrowheads="1"/>
          </p:cNvPicPr>
          <p:nvPr/>
        </p:nvPicPr>
        <p:blipFill>
          <a:blip r:embed="rId3" cstate="print"/>
          <a:srcRect/>
          <a:stretch>
            <a:fillRect/>
          </a:stretch>
        </p:blipFill>
        <p:spPr bwMode="auto">
          <a:xfrm>
            <a:off x="2209800" y="3178175"/>
            <a:ext cx="4876800" cy="329882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Biggs Chapter North San Diego County H.O.G.</a:t>
            </a:r>
          </a:p>
        </p:txBody>
      </p:sp>
      <p:sp>
        <p:nvSpPr>
          <p:cNvPr id="6" name="Slide Number Placeholder 5"/>
          <p:cNvSpPr>
            <a:spLocks noGrp="1"/>
          </p:cNvSpPr>
          <p:nvPr>
            <p:ph type="sldNum" sz="quarter" idx="12"/>
          </p:nvPr>
        </p:nvSpPr>
        <p:spPr/>
        <p:txBody>
          <a:bodyPr/>
          <a:lstStyle/>
          <a:p>
            <a:fld id="{A997AC85-95AE-48FD-A713-6CD9D099BBB5}" type="slidenum">
              <a:rPr lang="en-US"/>
              <a:pPr/>
              <a:t>10</a:t>
            </a:fld>
            <a:endParaRPr lang="en-US"/>
          </a:p>
        </p:txBody>
      </p:sp>
      <p:sp>
        <p:nvSpPr>
          <p:cNvPr id="24578" name="Rectangle 2"/>
          <p:cNvSpPr>
            <a:spLocks noGrp="1" noChangeArrowheads="1"/>
          </p:cNvSpPr>
          <p:nvPr>
            <p:ph type="title"/>
          </p:nvPr>
        </p:nvSpPr>
        <p:spPr/>
        <p:txBody>
          <a:bodyPr/>
          <a:lstStyle/>
          <a:p>
            <a:r>
              <a:rPr lang="en-US" dirty="0"/>
              <a:t>Third Expectation</a:t>
            </a:r>
            <a:br>
              <a:rPr lang="en-US" dirty="0"/>
            </a:br>
            <a:r>
              <a:rPr lang="en-US" dirty="0">
                <a:solidFill>
                  <a:srgbClr val="FF0000"/>
                </a:solidFill>
              </a:rPr>
              <a:t>C</a:t>
            </a:r>
            <a:r>
              <a:rPr lang="en-US" dirty="0"/>
              <a:t>all 911</a:t>
            </a:r>
          </a:p>
        </p:txBody>
      </p:sp>
      <p:sp>
        <p:nvSpPr>
          <p:cNvPr id="24579" name="Rectangle 3"/>
          <p:cNvSpPr>
            <a:spLocks noGrp="1" noChangeArrowheads="1"/>
          </p:cNvSpPr>
          <p:nvPr>
            <p:ph type="body" idx="1"/>
          </p:nvPr>
        </p:nvSpPr>
        <p:spPr/>
        <p:txBody>
          <a:bodyPr/>
          <a:lstStyle/>
          <a:p>
            <a:r>
              <a:rPr lang="en-US" dirty="0">
                <a:solidFill>
                  <a:srgbClr val="FF0000"/>
                </a:solidFill>
              </a:rPr>
              <a:t>C</a:t>
            </a:r>
            <a:r>
              <a:rPr lang="en-US" dirty="0"/>
              <a:t>all 911 and provide </a:t>
            </a:r>
          </a:p>
          <a:p>
            <a:pPr lvl="1"/>
            <a:r>
              <a:rPr lang="en-US" dirty="0"/>
              <a:t>Location, use the route’s excel spread sheet for approximate mileage on what road</a:t>
            </a:r>
          </a:p>
          <a:p>
            <a:pPr lvl="1"/>
            <a:r>
              <a:rPr lang="en-US" dirty="0"/>
              <a:t># of involved bikes/cars </a:t>
            </a:r>
          </a:p>
          <a:p>
            <a:pPr lvl="1"/>
            <a:r>
              <a:rPr lang="en-US" dirty="0"/>
              <a:t>S</a:t>
            </a:r>
            <a:r>
              <a:rPr lang="en-US"/>
              <a:t>uspected </a:t>
            </a:r>
            <a:r>
              <a:rPr lang="en-US" dirty="0"/>
              <a:t>injuries</a:t>
            </a:r>
          </a:p>
          <a:p>
            <a:pPr lvl="1"/>
            <a:r>
              <a:rPr lang="en-US" dirty="0"/>
              <a:t>Stay on the phone</a:t>
            </a:r>
          </a:p>
          <a:p>
            <a:pPr lvl="1"/>
            <a:r>
              <a:rPr lang="en-US" dirty="0"/>
              <a:t>Be prepared to stay</a:t>
            </a:r>
          </a:p>
          <a:p>
            <a:pPr>
              <a:buNone/>
            </a:pPr>
            <a:endParaRPr lang="en-US" dirty="0"/>
          </a:p>
          <a:p>
            <a:pPr lvl="1">
              <a:buNone/>
            </a:pPr>
            <a:endParaRPr lang="en-US" dirty="0"/>
          </a:p>
        </p:txBody>
      </p:sp>
      <p:sp>
        <p:nvSpPr>
          <p:cNvPr id="7" name="Date Placeholder 3"/>
          <p:cNvSpPr txBox="1">
            <a:spLocks/>
          </p:cNvSpPr>
          <p:nvPr/>
        </p:nvSpPr>
        <p:spPr bwMode="auto">
          <a:xfrm>
            <a:off x="609600" y="6400800"/>
            <a:ext cx="1600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mn-cs"/>
              </a:rPr>
              <a:t>Accident Management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Biggs Chapter North San Diego County H.O.G.</a:t>
            </a:r>
          </a:p>
        </p:txBody>
      </p:sp>
      <p:sp>
        <p:nvSpPr>
          <p:cNvPr id="6" name="Slide Number Placeholder 5"/>
          <p:cNvSpPr>
            <a:spLocks noGrp="1"/>
          </p:cNvSpPr>
          <p:nvPr>
            <p:ph type="sldNum" sz="quarter" idx="12"/>
          </p:nvPr>
        </p:nvSpPr>
        <p:spPr/>
        <p:txBody>
          <a:bodyPr/>
          <a:lstStyle/>
          <a:p>
            <a:fld id="{A997AC85-95AE-48FD-A713-6CD9D099BBB5}" type="slidenum">
              <a:rPr lang="en-US"/>
              <a:pPr/>
              <a:t>11</a:t>
            </a:fld>
            <a:endParaRPr lang="en-US"/>
          </a:p>
        </p:txBody>
      </p:sp>
      <p:sp>
        <p:nvSpPr>
          <p:cNvPr id="24578" name="Rectangle 2"/>
          <p:cNvSpPr>
            <a:spLocks noGrp="1" noChangeArrowheads="1"/>
          </p:cNvSpPr>
          <p:nvPr>
            <p:ph type="title"/>
          </p:nvPr>
        </p:nvSpPr>
        <p:spPr/>
        <p:txBody>
          <a:bodyPr/>
          <a:lstStyle/>
          <a:p>
            <a:r>
              <a:rPr lang="en-US" dirty="0"/>
              <a:t>Fourth Expectation</a:t>
            </a:r>
            <a:br>
              <a:rPr lang="en-US" dirty="0"/>
            </a:br>
            <a:r>
              <a:rPr lang="en-US" dirty="0">
                <a:solidFill>
                  <a:srgbClr val="FF0000"/>
                </a:solidFill>
              </a:rPr>
              <a:t>T</a:t>
            </a:r>
            <a:r>
              <a:rPr lang="en-US" dirty="0"/>
              <a:t>ake Pictures</a:t>
            </a:r>
          </a:p>
        </p:txBody>
      </p:sp>
      <p:sp>
        <p:nvSpPr>
          <p:cNvPr id="24579" name="Rectangle 3"/>
          <p:cNvSpPr>
            <a:spLocks noGrp="1" noChangeArrowheads="1"/>
          </p:cNvSpPr>
          <p:nvPr>
            <p:ph type="body" idx="1"/>
          </p:nvPr>
        </p:nvSpPr>
        <p:spPr/>
        <p:txBody>
          <a:bodyPr/>
          <a:lstStyle/>
          <a:p>
            <a:r>
              <a:rPr lang="en-US" dirty="0">
                <a:solidFill>
                  <a:srgbClr val="FF0000"/>
                </a:solidFill>
              </a:rPr>
              <a:t>T</a:t>
            </a:r>
            <a:r>
              <a:rPr lang="en-US" dirty="0"/>
              <a:t>ake pictures of the Scene before moving anything</a:t>
            </a:r>
          </a:p>
          <a:p>
            <a:r>
              <a:rPr lang="en-US" dirty="0"/>
              <a:t>If downed bikes need to be moved then mark the area around the vehicle with chalk after pictures are taken</a:t>
            </a:r>
          </a:p>
          <a:p>
            <a:pPr>
              <a:buNone/>
            </a:pPr>
            <a:endParaRPr lang="en-US" dirty="0"/>
          </a:p>
          <a:p>
            <a:pPr lvl="1">
              <a:buNone/>
            </a:pPr>
            <a:endParaRPr lang="en-US" dirty="0"/>
          </a:p>
        </p:txBody>
      </p:sp>
      <p:sp>
        <p:nvSpPr>
          <p:cNvPr id="7" name="Date Placeholder 3"/>
          <p:cNvSpPr txBox="1">
            <a:spLocks/>
          </p:cNvSpPr>
          <p:nvPr/>
        </p:nvSpPr>
        <p:spPr bwMode="auto">
          <a:xfrm>
            <a:off x="685800" y="6400800"/>
            <a:ext cx="1600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mn-cs"/>
              </a:rPr>
              <a:t>Accident Management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Biggs Chapter North San Diego County H.O.G.</a:t>
            </a:r>
          </a:p>
        </p:txBody>
      </p:sp>
      <p:sp>
        <p:nvSpPr>
          <p:cNvPr id="6" name="Slide Number Placeholder 5"/>
          <p:cNvSpPr>
            <a:spLocks noGrp="1"/>
          </p:cNvSpPr>
          <p:nvPr>
            <p:ph type="sldNum" sz="quarter" idx="12"/>
          </p:nvPr>
        </p:nvSpPr>
        <p:spPr/>
        <p:txBody>
          <a:bodyPr/>
          <a:lstStyle/>
          <a:p>
            <a:fld id="{A997AC85-95AE-48FD-A713-6CD9D099BBB5}" type="slidenum">
              <a:rPr lang="en-US"/>
              <a:pPr/>
              <a:t>12</a:t>
            </a:fld>
            <a:endParaRPr lang="en-US"/>
          </a:p>
        </p:txBody>
      </p:sp>
      <p:sp>
        <p:nvSpPr>
          <p:cNvPr id="24578" name="Rectangle 2"/>
          <p:cNvSpPr>
            <a:spLocks noGrp="1" noChangeArrowheads="1"/>
          </p:cNvSpPr>
          <p:nvPr>
            <p:ph type="title"/>
          </p:nvPr>
        </p:nvSpPr>
        <p:spPr/>
        <p:txBody>
          <a:bodyPr/>
          <a:lstStyle/>
          <a:p>
            <a:r>
              <a:rPr lang="en-US" dirty="0"/>
              <a:t>Fifth Expectation </a:t>
            </a:r>
            <a:br>
              <a:rPr lang="en-US" dirty="0"/>
            </a:br>
            <a:r>
              <a:rPr lang="en-US" dirty="0">
                <a:solidFill>
                  <a:srgbClr val="FF0000"/>
                </a:solidFill>
              </a:rPr>
              <a:t>P</a:t>
            </a:r>
            <a:r>
              <a:rPr lang="en-US" dirty="0"/>
              <a:t>rovide Space for Responders</a:t>
            </a:r>
          </a:p>
        </p:txBody>
      </p:sp>
      <p:sp>
        <p:nvSpPr>
          <p:cNvPr id="24579" name="Rectangle 3"/>
          <p:cNvSpPr>
            <a:spLocks noGrp="1" noChangeArrowheads="1"/>
          </p:cNvSpPr>
          <p:nvPr>
            <p:ph type="body" idx="1"/>
          </p:nvPr>
        </p:nvSpPr>
        <p:spPr>
          <a:xfrm>
            <a:off x="685800" y="1524000"/>
            <a:ext cx="7772400" cy="4648200"/>
          </a:xfrm>
        </p:spPr>
        <p:txBody>
          <a:bodyPr/>
          <a:lstStyle/>
          <a:p>
            <a:r>
              <a:rPr lang="en-US" dirty="0">
                <a:solidFill>
                  <a:srgbClr val="FF0000"/>
                </a:solidFill>
              </a:rPr>
              <a:t>P</a:t>
            </a:r>
            <a:r>
              <a:rPr lang="en-US" dirty="0"/>
              <a:t>rovide space and Ensure there is room for Emergency Vehicles around the scene. </a:t>
            </a:r>
          </a:p>
          <a:p>
            <a:pPr lvl="1"/>
            <a:r>
              <a:rPr lang="en-US" dirty="0"/>
              <a:t>Usually the first folks stopped go to the injured riders and their bikes will need to be moved for them</a:t>
            </a:r>
          </a:p>
          <a:p>
            <a:pPr lvl="1"/>
            <a:r>
              <a:rPr lang="en-US" dirty="0"/>
              <a:t>Traffic coordinators should direct traffic to provide clearance for emergency vehicles</a:t>
            </a:r>
          </a:p>
          <a:p>
            <a:pPr>
              <a:buNone/>
            </a:pPr>
            <a:endParaRPr lang="en-US" dirty="0"/>
          </a:p>
          <a:p>
            <a:pPr lvl="1">
              <a:buNone/>
            </a:pPr>
            <a:endParaRPr lang="en-US" dirty="0"/>
          </a:p>
        </p:txBody>
      </p:sp>
      <p:sp>
        <p:nvSpPr>
          <p:cNvPr id="7" name="Date Placeholder 3"/>
          <p:cNvSpPr txBox="1">
            <a:spLocks/>
          </p:cNvSpPr>
          <p:nvPr/>
        </p:nvSpPr>
        <p:spPr bwMode="auto">
          <a:xfrm>
            <a:off x="685800" y="6400800"/>
            <a:ext cx="1600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mn-cs"/>
              </a:rPr>
              <a:t>Accident Management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Biggs Chapter North San Diego County H.O.G.</a:t>
            </a:r>
          </a:p>
        </p:txBody>
      </p:sp>
      <p:sp>
        <p:nvSpPr>
          <p:cNvPr id="6" name="Slide Number Placeholder 5"/>
          <p:cNvSpPr>
            <a:spLocks noGrp="1"/>
          </p:cNvSpPr>
          <p:nvPr>
            <p:ph type="sldNum" sz="quarter" idx="12"/>
          </p:nvPr>
        </p:nvSpPr>
        <p:spPr/>
        <p:txBody>
          <a:bodyPr/>
          <a:lstStyle/>
          <a:p>
            <a:fld id="{A997AC85-95AE-48FD-A713-6CD9D099BBB5}" type="slidenum">
              <a:rPr lang="en-US"/>
              <a:pPr/>
              <a:t>13</a:t>
            </a:fld>
            <a:endParaRPr lang="en-US"/>
          </a:p>
        </p:txBody>
      </p:sp>
      <p:sp>
        <p:nvSpPr>
          <p:cNvPr id="24578" name="Rectangle 2"/>
          <p:cNvSpPr>
            <a:spLocks noGrp="1" noChangeArrowheads="1"/>
          </p:cNvSpPr>
          <p:nvPr>
            <p:ph type="title"/>
          </p:nvPr>
        </p:nvSpPr>
        <p:spPr/>
        <p:txBody>
          <a:bodyPr/>
          <a:lstStyle/>
          <a:p>
            <a:r>
              <a:rPr lang="en-US" dirty="0"/>
              <a:t>Sixth Expectation</a:t>
            </a:r>
            <a:br>
              <a:rPr lang="en-US" dirty="0"/>
            </a:br>
            <a:r>
              <a:rPr lang="en-US" dirty="0">
                <a:solidFill>
                  <a:srgbClr val="FF0000"/>
                </a:solidFill>
              </a:rPr>
              <a:t>F</a:t>
            </a:r>
            <a:r>
              <a:rPr lang="en-US" dirty="0"/>
              <a:t>ollow Through</a:t>
            </a:r>
          </a:p>
        </p:txBody>
      </p:sp>
      <p:sp>
        <p:nvSpPr>
          <p:cNvPr id="24579" name="Rectangle 3"/>
          <p:cNvSpPr>
            <a:spLocks noGrp="1" noChangeArrowheads="1"/>
          </p:cNvSpPr>
          <p:nvPr>
            <p:ph type="body" idx="1"/>
          </p:nvPr>
        </p:nvSpPr>
        <p:spPr>
          <a:xfrm>
            <a:off x="685800" y="1524000"/>
            <a:ext cx="7772400" cy="4648200"/>
          </a:xfrm>
        </p:spPr>
        <p:txBody>
          <a:bodyPr/>
          <a:lstStyle/>
          <a:p>
            <a:r>
              <a:rPr lang="en-US" dirty="0">
                <a:solidFill>
                  <a:srgbClr val="FF0000"/>
                </a:solidFill>
              </a:rPr>
              <a:t>F</a:t>
            </a:r>
            <a:r>
              <a:rPr lang="en-US" dirty="0"/>
              <a:t>ollow through by</a:t>
            </a:r>
          </a:p>
          <a:p>
            <a:pPr lvl="1"/>
            <a:r>
              <a:rPr lang="en-US" dirty="0"/>
              <a:t>Have someone collect the down biker’s gear/belongings. It will usually be spread out throughout the scene</a:t>
            </a:r>
          </a:p>
          <a:p>
            <a:pPr lvl="1"/>
            <a:r>
              <a:rPr lang="en-US" dirty="0"/>
              <a:t>Ensure some one is standing by and knows where the bike is being taken so you can provide this info to the downed biker</a:t>
            </a:r>
          </a:p>
          <a:p>
            <a:pPr lvl="1"/>
            <a:r>
              <a:rPr lang="en-US" dirty="0"/>
              <a:t>Inform Primary Officers by phone of the incident</a:t>
            </a:r>
          </a:p>
          <a:p>
            <a:pPr lvl="1"/>
            <a:r>
              <a:rPr lang="en-US" dirty="0"/>
              <a:t>Fill out the accident forms as soon as practical, develop/gather pictures and provide it all to the Chapter Secretary </a:t>
            </a:r>
          </a:p>
          <a:p>
            <a:pPr>
              <a:buNone/>
            </a:pPr>
            <a:endParaRPr lang="en-US" dirty="0"/>
          </a:p>
          <a:p>
            <a:pPr lvl="1">
              <a:buNone/>
            </a:pPr>
            <a:endParaRPr lang="en-US" dirty="0"/>
          </a:p>
        </p:txBody>
      </p:sp>
      <p:sp>
        <p:nvSpPr>
          <p:cNvPr id="7" name="Date Placeholder 3"/>
          <p:cNvSpPr txBox="1">
            <a:spLocks/>
          </p:cNvSpPr>
          <p:nvPr/>
        </p:nvSpPr>
        <p:spPr bwMode="auto">
          <a:xfrm>
            <a:off x="685800" y="6400800"/>
            <a:ext cx="1600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mn-cs"/>
              </a:rPr>
              <a:t>Accident Management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Biggs Chapter North San Diego County H.O.G.</a:t>
            </a:r>
          </a:p>
        </p:txBody>
      </p:sp>
      <p:sp>
        <p:nvSpPr>
          <p:cNvPr id="6" name="Slide Number Placeholder 5"/>
          <p:cNvSpPr>
            <a:spLocks noGrp="1"/>
          </p:cNvSpPr>
          <p:nvPr>
            <p:ph type="sldNum" sz="quarter" idx="12"/>
          </p:nvPr>
        </p:nvSpPr>
        <p:spPr/>
        <p:txBody>
          <a:bodyPr/>
          <a:lstStyle/>
          <a:p>
            <a:fld id="{A997AC85-95AE-48FD-A713-6CD9D099BBB5}" type="slidenum">
              <a:rPr lang="en-US"/>
              <a:pPr/>
              <a:t>14</a:t>
            </a:fld>
            <a:endParaRPr lang="en-US"/>
          </a:p>
        </p:txBody>
      </p:sp>
      <p:sp>
        <p:nvSpPr>
          <p:cNvPr id="24578" name="Rectangle 2"/>
          <p:cNvSpPr>
            <a:spLocks noGrp="1" noChangeArrowheads="1"/>
          </p:cNvSpPr>
          <p:nvPr>
            <p:ph type="title"/>
          </p:nvPr>
        </p:nvSpPr>
        <p:spPr/>
        <p:txBody>
          <a:bodyPr/>
          <a:lstStyle/>
          <a:p>
            <a:r>
              <a:rPr lang="en-US" dirty="0"/>
              <a:t>RG Recommended Items to Carry</a:t>
            </a:r>
          </a:p>
        </p:txBody>
      </p:sp>
      <p:sp>
        <p:nvSpPr>
          <p:cNvPr id="24579" name="Rectangle 3"/>
          <p:cNvSpPr>
            <a:spLocks noGrp="1" noChangeArrowheads="1"/>
          </p:cNvSpPr>
          <p:nvPr>
            <p:ph type="body" idx="1"/>
          </p:nvPr>
        </p:nvSpPr>
        <p:spPr>
          <a:xfrm>
            <a:off x="685800" y="1447800"/>
            <a:ext cx="7772400" cy="4648200"/>
          </a:xfrm>
        </p:spPr>
        <p:txBody>
          <a:bodyPr/>
          <a:lstStyle/>
          <a:p>
            <a:r>
              <a:rPr lang="en-US" dirty="0"/>
              <a:t>First Aid Kit </a:t>
            </a:r>
          </a:p>
          <a:p>
            <a:r>
              <a:rPr lang="en-US" dirty="0"/>
              <a:t>Camera/Cell Phone</a:t>
            </a:r>
          </a:p>
          <a:p>
            <a:r>
              <a:rPr lang="en-US" dirty="0"/>
              <a:t>Trash bags to pick up downed bikers gear</a:t>
            </a:r>
          </a:p>
          <a:p>
            <a:r>
              <a:rPr lang="en-US" dirty="0"/>
              <a:t>Accident Report Forms</a:t>
            </a:r>
          </a:p>
          <a:p>
            <a:r>
              <a:rPr lang="en-US" dirty="0"/>
              <a:t>Cheat sheet of </a:t>
            </a:r>
          </a:p>
          <a:p>
            <a:pPr lvl="1"/>
            <a:r>
              <a:rPr lang="en-US" dirty="0">
                <a:solidFill>
                  <a:srgbClr val="FF0000"/>
                </a:solidFill>
              </a:rPr>
              <a:t>Prevent Further Injury </a:t>
            </a:r>
          </a:p>
          <a:p>
            <a:pPr lvl="1"/>
            <a:r>
              <a:rPr lang="en-US" dirty="0">
                <a:solidFill>
                  <a:srgbClr val="FF0000"/>
                </a:solidFill>
              </a:rPr>
              <a:t>Evaluate the situation </a:t>
            </a:r>
          </a:p>
          <a:p>
            <a:pPr lvl="1"/>
            <a:r>
              <a:rPr lang="en-US" dirty="0">
                <a:solidFill>
                  <a:srgbClr val="FF0000"/>
                </a:solidFill>
              </a:rPr>
              <a:t>Call 911</a:t>
            </a:r>
          </a:p>
          <a:p>
            <a:pPr lvl="1"/>
            <a:r>
              <a:rPr lang="en-US" dirty="0">
                <a:solidFill>
                  <a:srgbClr val="FF0000"/>
                </a:solidFill>
              </a:rPr>
              <a:t>Take pictures</a:t>
            </a:r>
          </a:p>
          <a:p>
            <a:pPr lvl="1"/>
            <a:r>
              <a:rPr lang="en-US" dirty="0">
                <a:solidFill>
                  <a:srgbClr val="FF0000"/>
                </a:solidFill>
              </a:rPr>
              <a:t>Provide space for first responders</a:t>
            </a:r>
          </a:p>
          <a:p>
            <a:pPr lvl="1"/>
            <a:r>
              <a:rPr lang="en-US" dirty="0">
                <a:solidFill>
                  <a:srgbClr val="FF0000"/>
                </a:solidFill>
              </a:rPr>
              <a:t>Follow through</a:t>
            </a:r>
          </a:p>
          <a:p>
            <a:pPr>
              <a:buNone/>
            </a:pPr>
            <a:endParaRPr lang="en-US" dirty="0"/>
          </a:p>
          <a:p>
            <a:pPr lvl="1">
              <a:buNone/>
            </a:pPr>
            <a:endParaRPr lang="en-US" dirty="0"/>
          </a:p>
        </p:txBody>
      </p:sp>
      <p:sp>
        <p:nvSpPr>
          <p:cNvPr id="7" name="Date Placeholder 3"/>
          <p:cNvSpPr txBox="1">
            <a:spLocks/>
          </p:cNvSpPr>
          <p:nvPr/>
        </p:nvSpPr>
        <p:spPr bwMode="auto">
          <a:xfrm>
            <a:off x="685800" y="6400800"/>
            <a:ext cx="1600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mn-cs"/>
              </a:rPr>
              <a:t>Accident Management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6400800"/>
            <a:ext cx="1600200" cy="228600"/>
          </a:xfrm>
        </p:spPr>
        <p:txBody>
          <a:bodyPr/>
          <a:lstStyle/>
          <a:p>
            <a:r>
              <a:rPr lang="en-US" dirty="0"/>
              <a:t>Accident Management </a:t>
            </a:r>
          </a:p>
        </p:txBody>
      </p:sp>
      <p:sp>
        <p:nvSpPr>
          <p:cNvPr id="5" name="Footer Placeholder 4"/>
          <p:cNvSpPr>
            <a:spLocks noGrp="1"/>
          </p:cNvSpPr>
          <p:nvPr>
            <p:ph type="ftr" sz="quarter" idx="11"/>
          </p:nvPr>
        </p:nvSpPr>
        <p:spPr/>
        <p:txBody>
          <a:bodyPr/>
          <a:lstStyle/>
          <a:p>
            <a:r>
              <a:rPr lang="en-US"/>
              <a:t>Biggs Chapter North San Diego County H.O.G.</a:t>
            </a:r>
          </a:p>
        </p:txBody>
      </p:sp>
      <p:sp>
        <p:nvSpPr>
          <p:cNvPr id="6" name="Slide Number Placeholder 5"/>
          <p:cNvSpPr>
            <a:spLocks noGrp="1"/>
          </p:cNvSpPr>
          <p:nvPr>
            <p:ph type="sldNum" sz="quarter" idx="12"/>
          </p:nvPr>
        </p:nvSpPr>
        <p:spPr/>
        <p:txBody>
          <a:bodyPr/>
          <a:lstStyle/>
          <a:p>
            <a:fld id="{923970ED-879D-4227-BA46-1BE026874658}" type="slidenum">
              <a:rPr lang="en-US"/>
              <a:pPr/>
              <a:t>15</a:t>
            </a:fld>
            <a:endParaRPr lang="en-US"/>
          </a:p>
        </p:txBody>
      </p:sp>
      <p:sp>
        <p:nvSpPr>
          <p:cNvPr id="22530" name="Rectangle 2"/>
          <p:cNvSpPr>
            <a:spLocks noGrp="1" noChangeArrowheads="1"/>
          </p:cNvSpPr>
          <p:nvPr>
            <p:ph type="title"/>
          </p:nvPr>
        </p:nvSpPr>
        <p:spPr/>
        <p:txBody>
          <a:bodyPr/>
          <a:lstStyle/>
          <a:p>
            <a:r>
              <a:rPr lang="en-US" dirty="0"/>
              <a:t>Summary</a:t>
            </a:r>
          </a:p>
        </p:txBody>
      </p:sp>
      <p:sp>
        <p:nvSpPr>
          <p:cNvPr id="22531" name="Rectangle 3"/>
          <p:cNvSpPr>
            <a:spLocks noGrp="1" noChangeArrowheads="1"/>
          </p:cNvSpPr>
          <p:nvPr>
            <p:ph type="body" idx="1"/>
          </p:nvPr>
        </p:nvSpPr>
        <p:spPr>
          <a:xfrm>
            <a:off x="685800" y="1295400"/>
            <a:ext cx="7772400" cy="4876800"/>
          </a:xfrm>
        </p:spPr>
        <p:txBody>
          <a:bodyPr/>
          <a:lstStyle/>
          <a:p>
            <a:r>
              <a:rPr lang="en-US" dirty="0"/>
              <a:t>Provide a Systematic Approach to Dealing with an accident while on a Chapter Ride</a:t>
            </a:r>
          </a:p>
          <a:p>
            <a:r>
              <a:rPr lang="en-US" dirty="0"/>
              <a:t>Provide basics for Accident Management </a:t>
            </a:r>
          </a:p>
          <a:p>
            <a:r>
              <a:rPr lang="en-US" dirty="0"/>
              <a:t>Provide Discussion on Accident Control</a:t>
            </a:r>
          </a:p>
          <a:p>
            <a:r>
              <a:rPr lang="en-US" dirty="0"/>
              <a:t>Provide Safety to the Group</a:t>
            </a:r>
          </a:p>
          <a:p>
            <a:r>
              <a:rPr lang="en-US" dirty="0"/>
              <a:t>Ensure RGs have exposure to and are able to manage an accident scenario</a:t>
            </a:r>
          </a:p>
          <a:p>
            <a:r>
              <a:rPr lang="en-US" dirty="0"/>
              <a:t>Support our HOG mantra: “Ride and have fun.” by acting in accordance with our Formation 101 statements to “follow Road Guard’s directions” during an accident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p:txBody>
          <a:bodyPr/>
          <a:lstStyle/>
          <a:p>
            <a:r>
              <a:rPr lang="en-US"/>
              <a:t>Biggs Chapter North San Diego County H.O.G.</a:t>
            </a:r>
          </a:p>
        </p:txBody>
      </p:sp>
      <p:sp>
        <p:nvSpPr>
          <p:cNvPr id="6" name="Slide Number Placeholder 4"/>
          <p:cNvSpPr>
            <a:spLocks noGrp="1"/>
          </p:cNvSpPr>
          <p:nvPr>
            <p:ph type="sldNum" sz="quarter" idx="12"/>
          </p:nvPr>
        </p:nvSpPr>
        <p:spPr/>
        <p:txBody>
          <a:bodyPr/>
          <a:lstStyle/>
          <a:p>
            <a:fld id="{43DEF03E-A9A1-4DBB-BC73-FCC3AAA729F5}" type="slidenum">
              <a:rPr lang="en-US"/>
              <a:pPr/>
              <a:t>16</a:t>
            </a:fld>
            <a:endParaRPr lang="en-US"/>
          </a:p>
        </p:txBody>
      </p:sp>
      <p:sp>
        <p:nvSpPr>
          <p:cNvPr id="18434" name="Rectangle 2"/>
          <p:cNvSpPr>
            <a:spLocks noGrp="1" noChangeArrowheads="1"/>
          </p:cNvSpPr>
          <p:nvPr>
            <p:ph type="title"/>
          </p:nvPr>
        </p:nvSpPr>
        <p:spPr/>
        <p:txBody>
          <a:bodyPr/>
          <a:lstStyle/>
          <a:p>
            <a:r>
              <a:rPr lang="en-US"/>
              <a:t>Thank You</a:t>
            </a:r>
          </a:p>
        </p:txBody>
      </p:sp>
      <p:pic>
        <p:nvPicPr>
          <p:cNvPr id="18435" name="Picture 3" descr="Misc"/>
          <p:cNvPicPr>
            <a:picLocks noChangeAspect="1" noChangeArrowheads="1"/>
          </p:cNvPicPr>
          <p:nvPr/>
        </p:nvPicPr>
        <p:blipFill>
          <a:blip r:embed="rId3" cstate="print"/>
          <a:srcRect/>
          <a:stretch>
            <a:fillRect/>
          </a:stretch>
        </p:blipFill>
        <p:spPr bwMode="auto">
          <a:xfrm>
            <a:off x="2935288" y="1828800"/>
            <a:ext cx="3273425" cy="4165600"/>
          </a:xfrm>
          <a:prstGeom prst="rect">
            <a:avLst/>
          </a:prstGeom>
          <a:noFill/>
        </p:spPr>
      </p:pic>
      <p:sp>
        <p:nvSpPr>
          <p:cNvPr id="7" name="Date Placeholder 3"/>
          <p:cNvSpPr txBox="1">
            <a:spLocks/>
          </p:cNvSpPr>
          <p:nvPr/>
        </p:nvSpPr>
        <p:spPr bwMode="auto">
          <a:xfrm>
            <a:off x="685800" y="6400800"/>
            <a:ext cx="1600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mn-cs"/>
              </a:rPr>
              <a:t>Accident Management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6400800"/>
            <a:ext cx="1600200" cy="228600"/>
          </a:xfrm>
        </p:spPr>
        <p:txBody>
          <a:bodyPr/>
          <a:lstStyle/>
          <a:p>
            <a:r>
              <a:rPr lang="en-US" dirty="0"/>
              <a:t>Accident Management </a:t>
            </a:r>
          </a:p>
        </p:txBody>
      </p:sp>
      <p:sp>
        <p:nvSpPr>
          <p:cNvPr id="5" name="Footer Placeholder 4"/>
          <p:cNvSpPr>
            <a:spLocks noGrp="1"/>
          </p:cNvSpPr>
          <p:nvPr>
            <p:ph type="ftr" sz="quarter" idx="11"/>
          </p:nvPr>
        </p:nvSpPr>
        <p:spPr/>
        <p:txBody>
          <a:bodyPr/>
          <a:lstStyle/>
          <a:p>
            <a:r>
              <a:rPr lang="en-US"/>
              <a:t>Biggs Chapter North San Diego County H.O.G.</a:t>
            </a:r>
          </a:p>
        </p:txBody>
      </p:sp>
      <p:sp>
        <p:nvSpPr>
          <p:cNvPr id="6" name="Slide Number Placeholder 5"/>
          <p:cNvSpPr>
            <a:spLocks noGrp="1"/>
          </p:cNvSpPr>
          <p:nvPr>
            <p:ph type="sldNum" sz="quarter" idx="12"/>
          </p:nvPr>
        </p:nvSpPr>
        <p:spPr/>
        <p:txBody>
          <a:bodyPr/>
          <a:lstStyle/>
          <a:p>
            <a:fld id="{923970ED-879D-4227-BA46-1BE026874658}" type="slidenum">
              <a:rPr lang="en-US"/>
              <a:pPr/>
              <a:t>2</a:t>
            </a:fld>
            <a:endParaRPr lang="en-US"/>
          </a:p>
        </p:txBody>
      </p:sp>
      <p:sp>
        <p:nvSpPr>
          <p:cNvPr id="22530" name="Rectangle 2"/>
          <p:cNvSpPr>
            <a:spLocks noGrp="1" noChangeArrowheads="1"/>
          </p:cNvSpPr>
          <p:nvPr>
            <p:ph type="title"/>
          </p:nvPr>
        </p:nvSpPr>
        <p:spPr/>
        <p:txBody>
          <a:bodyPr/>
          <a:lstStyle/>
          <a:p>
            <a:r>
              <a:rPr lang="en-US" dirty="0"/>
              <a:t>Purpose</a:t>
            </a:r>
          </a:p>
        </p:txBody>
      </p:sp>
      <p:sp>
        <p:nvSpPr>
          <p:cNvPr id="22531" name="Rectangle 3"/>
          <p:cNvSpPr>
            <a:spLocks noGrp="1" noChangeArrowheads="1"/>
          </p:cNvSpPr>
          <p:nvPr>
            <p:ph type="body" idx="1"/>
          </p:nvPr>
        </p:nvSpPr>
        <p:spPr>
          <a:xfrm>
            <a:off x="685800" y="1447800"/>
            <a:ext cx="7772400" cy="4648200"/>
          </a:xfrm>
        </p:spPr>
        <p:txBody>
          <a:bodyPr/>
          <a:lstStyle/>
          <a:p>
            <a:r>
              <a:rPr lang="en-US" dirty="0"/>
              <a:t>Provide a Systematic Approach to Dealing with an accident while on a Chapter Ride</a:t>
            </a:r>
          </a:p>
          <a:p>
            <a:r>
              <a:rPr lang="en-US" dirty="0"/>
              <a:t>Provide basics for Accident Management </a:t>
            </a:r>
          </a:p>
          <a:p>
            <a:r>
              <a:rPr lang="en-US" dirty="0"/>
              <a:t>Provide Discussion on Accident Control</a:t>
            </a:r>
          </a:p>
          <a:p>
            <a:r>
              <a:rPr lang="en-US" dirty="0"/>
              <a:t>Provide Safety Management to the Group</a:t>
            </a:r>
          </a:p>
          <a:p>
            <a:r>
              <a:rPr lang="en-US" dirty="0"/>
              <a:t>Ensure RGs have exposure to and are able to manage an accident scenario</a:t>
            </a:r>
          </a:p>
          <a:p>
            <a:r>
              <a:rPr lang="en-US" dirty="0"/>
              <a:t>Support our HOG mantra: “Ride and have fun.” by acting in accordance with our Formation 101 statements to “follow Road Guard’s directions” during an accident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Formation 101</a:t>
            </a:r>
          </a:p>
        </p:txBody>
      </p:sp>
      <p:sp>
        <p:nvSpPr>
          <p:cNvPr id="5" name="Footer Placeholder 4"/>
          <p:cNvSpPr>
            <a:spLocks noGrp="1"/>
          </p:cNvSpPr>
          <p:nvPr>
            <p:ph type="ftr" sz="quarter" idx="11"/>
          </p:nvPr>
        </p:nvSpPr>
        <p:spPr/>
        <p:txBody>
          <a:bodyPr/>
          <a:lstStyle/>
          <a:p>
            <a:r>
              <a:rPr lang="en-US"/>
              <a:t>Biggs Chapter North San Diego County H.O.G.</a:t>
            </a:r>
          </a:p>
        </p:txBody>
      </p:sp>
      <p:sp>
        <p:nvSpPr>
          <p:cNvPr id="6" name="Slide Number Placeholder 5"/>
          <p:cNvSpPr>
            <a:spLocks noGrp="1"/>
          </p:cNvSpPr>
          <p:nvPr>
            <p:ph type="sldNum" sz="quarter" idx="12"/>
          </p:nvPr>
        </p:nvSpPr>
        <p:spPr/>
        <p:txBody>
          <a:bodyPr/>
          <a:lstStyle/>
          <a:p>
            <a:fld id="{5F1E47D4-E0B4-42E4-82AD-42E93024E72D}" type="slidenum">
              <a:rPr lang="en-US"/>
              <a:pPr/>
              <a:t>3</a:t>
            </a:fld>
            <a:endParaRPr lang="en-US"/>
          </a:p>
        </p:txBody>
      </p:sp>
      <p:sp>
        <p:nvSpPr>
          <p:cNvPr id="15362" name="Rectangle 2"/>
          <p:cNvSpPr>
            <a:spLocks noGrp="1" noChangeArrowheads="1"/>
          </p:cNvSpPr>
          <p:nvPr>
            <p:ph type="title"/>
          </p:nvPr>
        </p:nvSpPr>
        <p:spPr/>
        <p:txBody>
          <a:bodyPr/>
          <a:lstStyle/>
          <a:p>
            <a:r>
              <a:rPr lang="en-US" sz="2800" dirty="0"/>
              <a:t>Formation 101 on Roadside Emergencies</a:t>
            </a:r>
            <a:br>
              <a:rPr lang="en-US" sz="2800" dirty="0"/>
            </a:br>
            <a:endParaRPr lang="en-US" sz="2800" dirty="0"/>
          </a:p>
        </p:txBody>
      </p:sp>
      <p:sp>
        <p:nvSpPr>
          <p:cNvPr id="15363" name="Rectangle 3"/>
          <p:cNvSpPr>
            <a:spLocks noGrp="1" noChangeArrowheads="1"/>
          </p:cNvSpPr>
          <p:nvPr>
            <p:ph type="body" idx="1"/>
          </p:nvPr>
        </p:nvSpPr>
        <p:spPr/>
        <p:txBody>
          <a:bodyPr/>
          <a:lstStyle/>
          <a:p>
            <a:r>
              <a:rPr lang="en-US" dirty="0"/>
              <a:t>Major Roadside Emergencies</a:t>
            </a:r>
          </a:p>
          <a:p>
            <a:r>
              <a:rPr lang="en-US" dirty="0"/>
              <a:t>May be internal or external to the group.</a:t>
            </a:r>
          </a:p>
          <a:p>
            <a:r>
              <a:rPr lang="en-US" dirty="0"/>
              <a:t>Keep your head, Don’t Panic and use good judgment.</a:t>
            </a:r>
          </a:p>
          <a:p>
            <a:r>
              <a:rPr lang="en-US" dirty="0"/>
              <a:t>If you can help, do so; otherwise, stay out of the way.</a:t>
            </a:r>
          </a:p>
          <a:p>
            <a:r>
              <a:rPr lang="en-US" b="1" dirty="0"/>
              <a:t>Members Look to Road Guards for guidance</a:t>
            </a:r>
            <a:r>
              <a:rPr lang="en-US"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Biggs Chapter North San Diego County H.O.G.</a:t>
            </a:r>
          </a:p>
        </p:txBody>
      </p:sp>
      <p:sp>
        <p:nvSpPr>
          <p:cNvPr id="6" name="Slide Number Placeholder 5"/>
          <p:cNvSpPr>
            <a:spLocks noGrp="1"/>
          </p:cNvSpPr>
          <p:nvPr>
            <p:ph type="sldNum" sz="quarter" idx="12"/>
          </p:nvPr>
        </p:nvSpPr>
        <p:spPr/>
        <p:txBody>
          <a:bodyPr/>
          <a:lstStyle/>
          <a:p>
            <a:fld id="{DB67FAC3-3222-4224-9A35-05C4C7A466ED}" type="slidenum">
              <a:rPr lang="en-US"/>
              <a:pPr/>
              <a:t>4</a:t>
            </a:fld>
            <a:endParaRPr lang="en-US"/>
          </a:p>
        </p:txBody>
      </p:sp>
      <p:sp>
        <p:nvSpPr>
          <p:cNvPr id="23554" name="Rectangle 2"/>
          <p:cNvSpPr>
            <a:spLocks noGrp="1" noChangeArrowheads="1"/>
          </p:cNvSpPr>
          <p:nvPr>
            <p:ph type="title"/>
          </p:nvPr>
        </p:nvSpPr>
        <p:spPr/>
        <p:txBody>
          <a:bodyPr/>
          <a:lstStyle/>
          <a:p>
            <a:r>
              <a:rPr lang="en-US" dirty="0"/>
              <a:t>Expectations</a:t>
            </a:r>
          </a:p>
        </p:txBody>
      </p:sp>
      <p:sp>
        <p:nvSpPr>
          <p:cNvPr id="23555" name="Rectangle 3"/>
          <p:cNvSpPr>
            <a:spLocks noGrp="1" noChangeArrowheads="1"/>
          </p:cNvSpPr>
          <p:nvPr>
            <p:ph type="body" idx="1"/>
          </p:nvPr>
        </p:nvSpPr>
        <p:spPr>
          <a:xfrm>
            <a:off x="685800" y="1676400"/>
            <a:ext cx="7772400" cy="4648200"/>
          </a:xfrm>
        </p:spPr>
        <p:txBody>
          <a:bodyPr/>
          <a:lstStyle/>
          <a:p>
            <a:r>
              <a:rPr lang="en-US" dirty="0"/>
              <a:t>Just like in Formation 101 we tell General Members we have expectations of them to their fellow riders</a:t>
            </a:r>
          </a:p>
          <a:p>
            <a:r>
              <a:rPr lang="en-US" dirty="0"/>
              <a:t>The General Members have expectations of the RGs to know what methods to use during an accident</a:t>
            </a:r>
          </a:p>
        </p:txBody>
      </p:sp>
      <p:sp>
        <p:nvSpPr>
          <p:cNvPr id="7" name="Date Placeholder 3"/>
          <p:cNvSpPr txBox="1">
            <a:spLocks/>
          </p:cNvSpPr>
          <p:nvPr/>
        </p:nvSpPr>
        <p:spPr bwMode="auto">
          <a:xfrm>
            <a:off x="685800" y="6400800"/>
            <a:ext cx="1600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mn-cs"/>
              </a:rPr>
              <a:t>Accident Management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Biggs Chapter North San Diego County H.O.G.</a:t>
            </a:r>
          </a:p>
        </p:txBody>
      </p:sp>
      <p:sp>
        <p:nvSpPr>
          <p:cNvPr id="6" name="Slide Number Placeholder 5"/>
          <p:cNvSpPr>
            <a:spLocks noGrp="1"/>
          </p:cNvSpPr>
          <p:nvPr>
            <p:ph type="sldNum" sz="quarter" idx="12"/>
          </p:nvPr>
        </p:nvSpPr>
        <p:spPr/>
        <p:txBody>
          <a:bodyPr/>
          <a:lstStyle/>
          <a:p>
            <a:fld id="{DB67FAC3-3222-4224-9A35-05C4C7A466ED}" type="slidenum">
              <a:rPr lang="en-US"/>
              <a:pPr/>
              <a:t>5</a:t>
            </a:fld>
            <a:endParaRPr lang="en-US"/>
          </a:p>
        </p:txBody>
      </p:sp>
      <p:sp>
        <p:nvSpPr>
          <p:cNvPr id="23554" name="Rectangle 2"/>
          <p:cNvSpPr>
            <a:spLocks noGrp="1" noChangeArrowheads="1"/>
          </p:cNvSpPr>
          <p:nvPr>
            <p:ph type="title"/>
          </p:nvPr>
        </p:nvSpPr>
        <p:spPr/>
        <p:txBody>
          <a:bodyPr/>
          <a:lstStyle/>
          <a:p>
            <a:r>
              <a:rPr lang="en-US" dirty="0"/>
              <a:t>Expectations </a:t>
            </a:r>
            <a:r>
              <a:rPr lang="en-US" sz="2400" dirty="0"/>
              <a:t>(cont)</a:t>
            </a:r>
          </a:p>
        </p:txBody>
      </p:sp>
      <p:sp>
        <p:nvSpPr>
          <p:cNvPr id="23555" name="Rectangle 3"/>
          <p:cNvSpPr>
            <a:spLocks noGrp="1" noChangeArrowheads="1"/>
          </p:cNvSpPr>
          <p:nvPr>
            <p:ph type="body" idx="1"/>
          </p:nvPr>
        </p:nvSpPr>
        <p:spPr>
          <a:xfrm>
            <a:off x="685800" y="1981200"/>
            <a:ext cx="7772400" cy="4648200"/>
          </a:xfrm>
        </p:spPr>
        <p:txBody>
          <a:bodyPr/>
          <a:lstStyle/>
          <a:p>
            <a:r>
              <a:rPr lang="en-US" dirty="0"/>
              <a:t>Members expect the RGs to take charge/manage the scene </a:t>
            </a:r>
          </a:p>
          <a:p>
            <a:pPr lvl="1"/>
            <a:r>
              <a:rPr lang="en-US" dirty="0"/>
              <a:t>You don’t need to do it all yourself. You need to assign others to tasks as described later in this presentation. Be the Conductor/Manager of the efforts </a:t>
            </a:r>
          </a:p>
          <a:p>
            <a:pPr lvl="1"/>
            <a:r>
              <a:rPr lang="en-US" b="1" dirty="0"/>
              <a:t>Be organized use </a:t>
            </a:r>
            <a:r>
              <a:rPr lang="en-US" b="1" dirty="0">
                <a:solidFill>
                  <a:srgbClr val="FF0000"/>
                </a:solidFill>
              </a:rPr>
              <a:t>PECTPF </a:t>
            </a:r>
          </a:p>
          <a:p>
            <a:r>
              <a:rPr lang="en-US" dirty="0"/>
              <a:t>If not in the down biker group, drive to the next stop or to a safe location</a:t>
            </a:r>
          </a:p>
        </p:txBody>
      </p:sp>
      <p:sp>
        <p:nvSpPr>
          <p:cNvPr id="7" name="Date Placeholder 3"/>
          <p:cNvSpPr txBox="1">
            <a:spLocks/>
          </p:cNvSpPr>
          <p:nvPr/>
        </p:nvSpPr>
        <p:spPr bwMode="auto">
          <a:xfrm>
            <a:off x="685800" y="6400800"/>
            <a:ext cx="1600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mn-cs"/>
              </a:rPr>
              <a:t>Accident Management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Biggs Chapter North San Diego County H.O.G.</a:t>
            </a:r>
          </a:p>
        </p:txBody>
      </p:sp>
      <p:sp>
        <p:nvSpPr>
          <p:cNvPr id="6" name="Slide Number Placeholder 5"/>
          <p:cNvSpPr>
            <a:spLocks noGrp="1"/>
          </p:cNvSpPr>
          <p:nvPr>
            <p:ph type="sldNum" sz="quarter" idx="12"/>
          </p:nvPr>
        </p:nvSpPr>
        <p:spPr/>
        <p:txBody>
          <a:bodyPr/>
          <a:lstStyle/>
          <a:p>
            <a:fld id="{DB67FAC3-3222-4224-9A35-05C4C7A466ED}" type="slidenum">
              <a:rPr lang="en-US"/>
              <a:pPr/>
              <a:t>6</a:t>
            </a:fld>
            <a:endParaRPr lang="en-US"/>
          </a:p>
        </p:txBody>
      </p:sp>
      <p:sp>
        <p:nvSpPr>
          <p:cNvPr id="23554" name="Rectangle 2"/>
          <p:cNvSpPr>
            <a:spLocks noGrp="1" noChangeArrowheads="1"/>
          </p:cNvSpPr>
          <p:nvPr>
            <p:ph type="title"/>
          </p:nvPr>
        </p:nvSpPr>
        <p:spPr/>
        <p:txBody>
          <a:bodyPr/>
          <a:lstStyle/>
          <a:p>
            <a:r>
              <a:rPr lang="en-US" dirty="0"/>
              <a:t>Accident Management is NOT Medical Treatment</a:t>
            </a:r>
          </a:p>
        </p:txBody>
      </p:sp>
      <p:sp>
        <p:nvSpPr>
          <p:cNvPr id="23555" name="Rectangle 3"/>
          <p:cNvSpPr>
            <a:spLocks noGrp="1" noChangeArrowheads="1"/>
          </p:cNvSpPr>
          <p:nvPr>
            <p:ph type="body" idx="1"/>
          </p:nvPr>
        </p:nvSpPr>
        <p:spPr>
          <a:xfrm>
            <a:off x="685800" y="1676400"/>
            <a:ext cx="7772400" cy="4648200"/>
          </a:xfrm>
        </p:spPr>
        <p:txBody>
          <a:bodyPr/>
          <a:lstStyle/>
          <a:p>
            <a:r>
              <a:rPr lang="en-US" dirty="0"/>
              <a:t>This is NOT a Medical Class this is strictly to address basic actions to: </a:t>
            </a:r>
          </a:p>
          <a:p>
            <a:pPr lvl="1"/>
            <a:r>
              <a:rPr lang="en-US" dirty="0">
                <a:solidFill>
                  <a:srgbClr val="FF0000"/>
                </a:solidFill>
              </a:rPr>
              <a:t>P</a:t>
            </a:r>
            <a:r>
              <a:rPr lang="en-US" dirty="0"/>
              <a:t>revent Further Injury</a:t>
            </a:r>
          </a:p>
          <a:p>
            <a:pPr lvl="1"/>
            <a:r>
              <a:rPr lang="en-US" dirty="0">
                <a:solidFill>
                  <a:srgbClr val="FF0000"/>
                </a:solidFill>
              </a:rPr>
              <a:t>E</a:t>
            </a:r>
            <a:r>
              <a:rPr lang="en-US" dirty="0"/>
              <a:t>valuate the Situation</a:t>
            </a:r>
          </a:p>
          <a:p>
            <a:pPr lvl="1"/>
            <a:r>
              <a:rPr lang="en-US" dirty="0">
                <a:solidFill>
                  <a:srgbClr val="FF0000"/>
                </a:solidFill>
              </a:rPr>
              <a:t>C</a:t>
            </a:r>
            <a:r>
              <a:rPr lang="en-US" dirty="0"/>
              <a:t>ontact 911 </a:t>
            </a:r>
          </a:p>
          <a:p>
            <a:pPr lvl="1"/>
            <a:r>
              <a:rPr lang="en-US" dirty="0">
                <a:solidFill>
                  <a:srgbClr val="FF0000"/>
                </a:solidFill>
              </a:rPr>
              <a:t>T</a:t>
            </a:r>
            <a:r>
              <a:rPr lang="en-US" dirty="0"/>
              <a:t>ake Pictures/Document the accident scene</a:t>
            </a:r>
          </a:p>
          <a:p>
            <a:pPr lvl="1"/>
            <a:r>
              <a:rPr lang="en-US" dirty="0">
                <a:solidFill>
                  <a:srgbClr val="FF0000"/>
                </a:solidFill>
              </a:rPr>
              <a:t>P</a:t>
            </a:r>
            <a:r>
              <a:rPr lang="en-US" dirty="0"/>
              <a:t>rovide space for Emergency Vehicles</a:t>
            </a:r>
          </a:p>
          <a:p>
            <a:pPr lvl="1"/>
            <a:r>
              <a:rPr lang="en-US" dirty="0">
                <a:solidFill>
                  <a:srgbClr val="FF0000"/>
                </a:solidFill>
              </a:rPr>
              <a:t>F</a:t>
            </a:r>
            <a:r>
              <a:rPr lang="en-US" dirty="0"/>
              <a:t>ollow through </a:t>
            </a:r>
          </a:p>
          <a:p>
            <a:pPr lvl="2"/>
            <a:r>
              <a:rPr lang="en-US" dirty="0"/>
              <a:t>Accident Forms/Bike Pickup/Control of down biker’s personal property/follow up phone calls </a:t>
            </a:r>
          </a:p>
          <a:p>
            <a:endParaRPr lang="en-US" dirty="0"/>
          </a:p>
        </p:txBody>
      </p:sp>
      <p:sp>
        <p:nvSpPr>
          <p:cNvPr id="7" name="Date Placeholder 3"/>
          <p:cNvSpPr txBox="1">
            <a:spLocks/>
          </p:cNvSpPr>
          <p:nvPr/>
        </p:nvSpPr>
        <p:spPr bwMode="auto">
          <a:xfrm>
            <a:off x="381000" y="6400800"/>
            <a:ext cx="1600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mn-cs"/>
              </a:rPr>
              <a:t>Accident Management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Biggs Chapter North San Diego County H.O.G.</a:t>
            </a:r>
          </a:p>
        </p:txBody>
      </p:sp>
      <p:sp>
        <p:nvSpPr>
          <p:cNvPr id="6" name="Slide Number Placeholder 5"/>
          <p:cNvSpPr>
            <a:spLocks noGrp="1"/>
          </p:cNvSpPr>
          <p:nvPr>
            <p:ph type="sldNum" sz="quarter" idx="12"/>
          </p:nvPr>
        </p:nvSpPr>
        <p:spPr/>
        <p:txBody>
          <a:bodyPr/>
          <a:lstStyle/>
          <a:p>
            <a:fld id="{A997AC85-95AE-48FD-A713-6CD9D099BBB5}" type="slidenum">
              <a:rPr lang="en-US"/>
              <a:pPr/>
              <a:t>7</a:t>
            </a:fld>
            <a:endParaRPr lang="en-US"/>
          </a:p>
        </p:txBody>
      </p:sp>
      <p:sp>
        <p:nvSpPr>
          <p:cNvPr id="24578" name="Rectangle 2"/>
          <p:cNvSpPr>
            <a:spLocks noGrp="1" noChangeArrowheads="1"/>
          </p:cNvSpPr>
          <p:nvPr>
            <p:ph type="title"/>
          </p:nvPr>
        </p:nvSpPr>
        <p:spPr/>
        <p:txBody>
          <a:bodyPr/>
          <a:lstStyle/>
          <a:p>
            <a:r>
              <a:rPr lang="en-US" dirty="0"/>
              <a:t>First Expectation</a:t>
            </a:r>
            <a:br>
              <a:rPr lang="en-US" dirty="0"/>
            </a:br>
            <a:r>
              <a:rPr lang="en-US" dirty="0">
                <a:solidFill>
                  <a:srgbClr val="FF0000"/>
                </a:solidFill>
              </a:rPr>
              <a:t>P</a:t>
            </a:r>
            <a:r>
              <a:rPr lang="en-US" dirty="0">
                <a:solidFill>
                  <a:schemeClr val="tx1"/>
                </a:solidFill>
              </a:rPr>
              <a:t>revent Further Injury</a:t>
            </a:r>
          </a:p>
        </p:txBody>
      </p:sp>
      <p:sp>
        <p:nvSpPr>
          <p:cNvPr id="24579" name="Rectangle 3"/>
          <p:cNvSpPr>
            <a:spLocks noGrp="1" noChangeArrowheads="1"/>
          </p:cNvSpPr>
          <p:nvPr>
            <p:ph type="body" idx="1"/>
          </p:nvPr>
        </p:nvSpPr>
        <p:spPr>
          <a:xfrm>
            <a:off x="685800" y="1371600"/>
            <a:ext cx="7772400" cy="4648200"/>
          </a:xfrm>
        </p:spPr>
        <p:txBody>
          <a:bodyPr/>
          <a:lstStyle/>
          <a:p>
            <a:r>
              <a:rPr lang="en-US" dirty="0"/>
              <a:t>TAKE CHARGE/MANAGE the SCENE </a:t>
            </a:r>
          </a:p>
          <a:p>
            <a:r>
              <a:rPr lang="en-US" dirty="0"/>
              <a:t>Prevent Further Injury </a:t>
            </a:r>
          </a:p>
          <a:p>
            <a:pPr lvl="1"/>
            <a:r>
              <a:rPr lang="en-US" dirty="0"/>
              <a:t>To both the down biker and members of the group with the down biker</a:t>
            </a:r>
          </a:p>
          <a:p>
            <a:pPr lvl="1"/>
            <a:r>
              <a:rPr lang="en-US" dirty="0"/>
              <a:t>People will run to the down biker. Ensure they don’t move the injured. Just talk and comfort them for now</a:t>
            </a:r>
          </a:p>
          <a:p>
            <a:pPr lvl="1"/>
            <a:r>
              <a:rPr lang="en-US" dirty="0"/>
              <a:t>Protect the Group from oncoming traffic</a:t>
            </a:r>
          </a:p>
          <a:p>
            <a:pPr lvl="2"/>
            <a:r>
              <a:rPr lang="en-US" dirty="0"/>
              <a:t>Station RGs, if available, or General Members up and down the road to stop traffic as required. These traffic control folks should be in sight of each other to allow controlled flow of traffic. </a:t>
            </a:r>
          </a:p>
          <a:p>
            <a:pPr lvl="2"/>
            <a:r>
              <a:rPr lang="en-US" dirty="0"/>
              <a:t>Use 4 Way Flashers and Reflective vests if available</a:t>
            </a:r>
          </a:p>
          <a:p>
            <a:pPr lvl="1"/>
            <a:endParaRPr lang="en-US" dirty="0"/>
          </a:p>
        </p:txBody>
      </p:sp>
      <p:sp>
        <p:nvSpPr>
          <p:cNvPr id="7" name="Date Placeholder 3"/>
          <p:cNvSpPr txBox="1">
            <a:spLocks/>
          </p:cNvSpPr>
          <p:nvPr/>
        </p:nvSpPr>
        <p:spPr bwMode="auto">
          <a:xfrm>
            <a:off x="304800" y="6400800"/>
            <a:ext cx="1600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mn-cs"/>
              </a:rPr>
              <a:t>Accident Management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Biggs Chapter North San Diego County H.O.G.</a:t>
            </a:r>
          </a:p>
        </p:txBody>
      </p:sp>
      <p:sp>
        <p:nvSpPr>
          <p:cNvPr id="6" name="Slide Number Placeholder 5"/>
          <p:cNvSpPr>
            <a:spLocks noGrp="1"/>
          </p:cNvSpPr>
          <p:nvPr>
            <p:ph type="sldNum" sz="quarter" idx="12"/>
          </p:nvPr>
        </p:nvSpPr>
        <p:spPr/>
        <p:txBody>
          <a:bodyPr/>
          <a:lstStyle/>
          <a:p>
            <a:fld id="{A997AC85-95AE-48FD-A713-6CD9D099BBB5}" type="slidenum">
              <a:rPr lang="en-US"/>
              <a:pPr/>
              <a:t>8</a:t>
            </a:fld>
            <a:endParaRPr lang="en-US"/>
          </a:p>
        </p:txBody>
      </p:sp>
      <p:sp>
        <p:nvSpPr>
          <p:cNvPr id="24578" name="Rectangle 2"/>
          <p:cNvSpPr>
            <a:spLocks noGrp="1" noChangeArrowheads="1"/>
          </p:cNvSpPr>
          <p:nvPr>
            <p:ph type="title"/>
          </p:nvPr>
        </p:nvSpPr>
        <p:spPr/>
        <p:txBody>
          <a:bodyPr/>
          <a:lstStyle/>
          <a:p>
            <a:r>
              <a:rPr lang="en-US" dirty="0"/>
              <a:t>First Expectation</a:t>
            </a:r>
            <a:br>
              <a:rPr lang="en-US" dirty="0"/>
            </a:br>
            <a:r>
              <a:rPr lang="en-US" dirty="0">
                <a:solidFill>
                  <a:srgbClr val="FF0000"/>
                </a:solidFill>
              </a:rPr>
              <a:t>P</a:t>
            </a:r>
            <a:r>
              <a:rPr lang="en-US" dirty="0">
                <a:solidFill>
                  <a:schemeClr val="tx1"/>
                </a:solidFill>
              </a:rPr>
              <a:t>revent Further Injury (cont)</a:t>
            </a:r>
          </a:p>
        </p:txBody>
      </p:sp>
      <p:sp>
        <p:nvSpPr>
          <p:cNvPr id="24579" name="Rectangle 3"/>
          <p:cNvSpPr>
            <a:spLocks noGrp="1" noChangeArrowheads="1"/>
          </p:cNvSpPr>
          <p:nvPr>
            <p:ph type="body" idx="1"/>
          </p:nvPr>
        </p:nvSpPr>
        <p:spPr>
          <a:xfrm>
            <a:off x="685800" y="1371600"/>
            <a:ext cx="7772400" cy="4648200"/>
          </a:xfrm>
        </p:spPr>
        <p:txBody>
          <a:bodyPr/>
          <a:lstStyle/>
          <a:p>
            <a:r>
              <a:rPr lang="en-US" dirty="0"/>
              <a:t>Once traffic is stopped </a:t>
            </a:r>
          </a:p>
          <a:p>
            <a:pPr lvl="1"/>
            <a:r>
              <a:rPr lang="en-US" dirty="0"/>
              <a:t>Get all non-involved  bikes and personnel away from the scene and off the road as best as possible</a:t>
            </a:r>
          </a:p>
          <a:p>
            <a:pPr lvl="1"/>
            <a:r>
              <a:rPr lang="en-US" dirty="0"/>
              <a:t>Ensure non-involved personnel are not in danger of getting hit/hurt by passing traffic</a:t>
            </a:r>
          </a:p>
          <a:p>
            <a:pPr lvl="1">
              <a:buNone/>
            </a:pPr>
            <a:endParaRPr lang="en-US" dirty="0"/>
          </a:p>
          <a:p>
            <a:pPr lvl="1"/>
            <a:endParaRPr lang="en-US" dirty="0"/>
          </a:p>
        </p:txBody>
      </p:sp>
      <p:sp>
        <p:nvSpPr>
          <p:cNvPr id="7" name="Date Placeholder 3"/>
          <p:cNvSpPr txBox="1">
            <a:spLocks/>
          </p:cNvSpPr>
          <p:nvPr/>
        </p:nvSpPr>
        <p:spPr bwMode="auto">
          <a:xfrm>
            <a:off x="304800" y="6400800"/>
            <a:ext cx="1600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mn-cs"/>
              </a:rPr>
              <a:t>Accident Management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Biggs Chapter North San Diego County H.O.G.</a:t>
            </a:r>
          </a:p>
        </p:txBody>
      </p:sp>
      <p:sp>
        <p:nvSpPr>
          <p:cNvPr id="6" name="Slide Number Placeholder 5"/>
          <p:cNvSpPr>
            <a:spLocks noGrp="1"/>
          </p:cNvSpPr>
          <p:nvPr>
            <p:ph type="sldNum" sz="quarter" idx="12"/>
          </p:nvPr>
        </p:nvSpPr>
        <p:spPr/>
        <p:txBody>
          <a:bodyPr/>
          <a:lstStyle/>
          <a:p>
            <a:fld id="{A997AC85-95AE-48FD-A713-6CD9D099BBB5}" type="slidenum">
              <a:rPr lang="en-US"/>
              <a:pPr/>
              <a:t>9</a:t>
            </a:fld>
            <a:endParaRPr lang="en-US"/>
          </a:p>
        </p:txBody>
      </p:sp>
      <p:sp>
        <p:nvSpPr>
          <p:cNvPr id="24578" name="Rectangle 2"/>
          <p:cNvSpPr>
            <a:spLocks noGrp="1" noChangeArrowheads="1"/>
          </p:cNvSpPr>
          <p:nvPr>
            <p:ph type="title"/>
          </p:nvPr>
        </p:nvSpPr>
        <p:spPr/>
        <p:txBody>
          <a:bodyPr/>
          <a:lstStyle/>
          <a:p>
            <a:r>
              <a:rPr lang="en-US" dirty="0"/>
              <a:t>Second Expectation</a:t>
            </a:r>
            <a:br>
              <a:rPr lang="en-US" dirty="0"/>
            </a:br>
            <a:r>
              <a:rPr lang="en-US" dirty="0">
                <a:solidFill>
                  <a:srgbClr val="FF0000"/>
                </a:solidFill>
              </a:rPr>
              <a:t>E</a:t>
            </a:r>
            <a:r>
              <a:rPr lang="en-US" dirty="0"/>
              <a:t>valuate the Situation </a:t>
            </a:r>
          </a:p>
        </p:txBody>
      </p:sp>
      <p:sp>
        <p:nvSpPr>
          <p:cNvPr id="24579" name="Rectangle 3"/>
          <p:cNvSpPr>
            <a:spLocks noGrp="1" noChangeArrowheads="1"/>
          </p:cNvSpPr>
          <p:nvPr>
            <p:ph type="body" idx="1"/>
          </p:nvPr>
        </p:nvSpPr>
        <p:spPr/>
        <p:txBody>
          <a:bodyPr/>
          <a:lstStyle/>
          <a:p>
            <a:r>
              <a:rPr lang="en-US" dirty="0">
                <a:solidFill>
                  <a:srgbClr val="FF0000"/>
                </a:solidFill>
              </a:rPr>
              <a:t>E</a:t>
            </a:r>
            <a:r>
              <a:rPr lang="en-US" dirty="0"/>
              <a:t>valuate the Situation</a:t>
            </a:r>
          </a:p>
          <a:p>
            <a:pPr lvl="1"/>
            <a:r>
              <a:rPr lang="en-US" dirty="0"/>
              <a:t>Don't MOVE Anything or anybody involved in the accident</a:t>
            </a:r>
          </a:p>
          <a:p>
            <a:pPr lvl="1"/>
            <a:r>
              <a:rPr lang="en-US" dirty="0"/>
              <a:t>Gather information</a:t>
            </a:r>
          </a:p>
          <a:p>
            <a:pPr lvl="1"/>
            <a:r>
              <a:rPr lang="en-US" dirty="0"/>
              <a:t># of involved motorcycles and cars</a:t>
            </a:r>
          </a:p>
          <a:p>
            <a:pPr lvl="1"/>
            <a:r>
              <a:rPr lang="en-US" dirty="0"/>
              <a:t># of injured people</a:t>
            </a:r>
          </a:p>
          <a:p>
            <a:pPr lvl="1"/>
            <a:r>
              <a:rPr lang="en-US" dirty="0"/>
              <a:t>Types of injuries</a:t>
            </a:r>
          </a:p>
          <a:p>
            <a:pPr lvl="1">
              <a:buNone/>
            </a:pPr>
            <a:endParaRPr lang="en-US" dirty="0"/>
          </a:p>
        </p:txBody>
      </p:sp>
      <p:sp>
        <p:nvSpPr>
          <p:cNvPr id="7" name="Date Placeholder 3"/>
          <p:cNvSpPr txBox="1">
            <a:spLocks/>
          </p:cNvSpPr>
          <p:nvPr/>
        </p:nvSpPr>
        <p:spPr bwMode="auto">
          <a:xfrm>
            <a:off x="685800" y="6400800"/>
            <a:ext cx="1600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mn-cs"/>
              </a:rPr>
              <a:t>Accident Management </a:t>
            </a:r>
          </a:p>
        </p:txBody>
      </p:sp>
    </p:spTree>
  </p:cSld>
  <p:clrMapOvr>
    <a:masterClrMapping/>
  </p:clrMapOvr>
</p:sld>
</file>

<file path=ppt/theme/theme1.xml><?xml version="1.0" encoding="utf-8"?>
<a:theme xmlns:a="http://schemas.openxmlformats.org/drawingml/2006/main" name="Biggs Chapter Presentation">
  <a:themeElements>
    <a:clrScheme name="Biggs Chapter Presentatio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ggs Chapter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ggs Chapter Presentatio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ggs Chapter Presentatio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ggs Chapter Presentatio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ggs Chapter Presentatio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ggs Chapter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ggs Chapter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ggs Chapter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Settings\Barbara\Application Data\Microsoft\Templates\Biggs Chapter Presentation.pot</Template>
  <TotalTime>21095</TotalTime>
  <Words>2204</Words>
  <Application>Microsoft Office PowerPoint</Application>
  <PresentationFormat>Letter Paper (8.5x11 in)</PresentationFormat>
  <Paragraphs>232</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Times New Roman</vt:lpstr>
      <vt:lpstr>Verdana</vt:lpstr>
      <vt:lpstr>Biggs Chapter Presentation</vt:lpstr>
      <vt:lpstr>BIGGS HOG Road Guard Accident Management </vt:lpstr>
      <vt:lpstr>Purpose</vt:lpstr>
      <vt:lpstr>Formation 101 on Roadside Emergencies </vt:lpstr>
      <vt:lpstr>Expectations</vt:lpstr>
      <vt:lpstr>Expectations (cont)</vt:lpstr>
      <vt:lpstr>Accident Management is NOT Medical Treatment</vt:lpstr>
      <vt:lpstr>First Expectation Prevent Further Injury</vt:lpstr>
      <vt:lpstr>First Expectation Prevent Further Injury (cont)</vt:lpstr>
      <vt:lpstr>Second Expectation Evaluate the Situation </vt:lpstr>
      <vt:lpstr>Third Expectation Call 911</vt:lpstr>
      <vt:lpstr>Fourth Expectation Take Pictures</vt:lpstr>
      <vt:lpstr>Fifth Expectation  Provide Space for Responders</vt:lpstr>
      <vt:lpstr>Sixth Expectation Follow Through</vt:lpstr>
      <vt:lpstr>RG Recommended Items to Carry</vt:lpstr>
      <vt:lpstr>Summary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Riding 101</dc:title>
  <dc:creator>Barbara K. Beauchamp</dc:creator>
  <cp:lastModifiedBy>Sydney Burnside</cp:lastModifiedBy>
  <cp:revision>151</cp:revision>
  <dcterms:created xsi:type="dcterms:W3CDTF">2006-07-13T18:15:17Z</dcterms:created>
  <dcterms:modified xsi:type="dcterms:W3CDTF">2024-03-31T19:55:25Z</dcterms:modified>
</cp:coreProperties>
</file>