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358" r:id="rId3"/>
    <p:sldId id="402" r:id="rId4"/>
    <p:sldId id="400" r:id="rId5"/>
    <p:sldId id="268" r:id="rId6"/>
    <p:sldId id="355" r:id="rId7"/>
    <p:sldId id="342" r:id="rId8"/>
    <p:sldId id="269" r:id="rId9"/>
    <p:sldId id="272" r:id="rId10"/>
    <p:sldId id="346" r:id="rId11"/>
    <p:sldId id="357" r:id="rId12"/>
    <p:sldId id="258" r:id="rId13"/>
    <p:sldId id="273" r:id="rId14"/>
    <p:sldId id="274" r:id="rId15"/>
    <p:sldId id="340" r:id="rId16"/>
    <p:sldId id="270" r:id="rId17"/>
    <p:sldId id="343" r:id="rId18"/>
    <p:sldId id="293" r:id="rId19"/>
    <p:sldId id="371" r:id="rId20"/>
    <p:sldId id="361" r:id="rId21"/>
    <p:sldId id="290" r:id="rId22"/>
    <p:sldId id="291" r:id="rId23"/>
    <p:sldId id="292" r:id="rId24"/>
    <p:sldId id="413" r:id="rId25"/>
    <p:sldId id="414" r:id="rId26"/>
    <p:sldId id="415" r:id="rId27"/>
    <p:sldId id="404" r:id="rId28"/>
    <p:sldId id="370" r:id="rId29"/>
    <p:sldId id="348" r:id="rId30"/>
    <p:sldId id="317" r:id="rId31"/>
    <p:sldId id="318" r:id="rId32"/>
    <p:sldId id="405" r:id="rId33"/>
    <p:sldId id="364" r:id="rId34"/>
    <p:sldId id="349" r:id="rId35"/>
    <p:sldId id="303" r:id="rId36"/>
    <p:sldId id="428" r:id="rId37"/>
    <p:sldId id="406" r:id="rId38"/>
    <p:sldId id="412" r:id="rId39"/>
    <p:sldId id="365" r:id="rId40"/>
    <p:sldId id="366" r:id="rId41"/>
    <p:sldId id="367" r:id="rId42"/>
    <p:sldId id="368" r:id="rId43"/>
    <p:sldId id="369" r:id="rId44"/>
    <p:sldId id="260" r:id="rId45"/>
    <p:sldId id="394" r:id="rId46"/>
    <p:sldId id="322" r:id="rId47"/>
    <p:sldId id="375" r:id="rId48"/>
    <p:sldId id="376" r:id="rId49"/>
    <p:sldId id="374" r:id="rId50"/>
    <p:sldId id="378" r:id="rId51"/>
    <p:sldId id="427" r:id="rId52"/>
    <p:sldId id="390" r:id="rId53"/>
    <p:sldId id="353" r:id="rId54"/>
    <p:sldId id="408" r:id="rId55"/>
    <p:sldId id="409" r:id="rId56"/>
    <p:sldId id="410" r:id="rId57"/>
    <p:sldId id="397" r:id="rId58"/>
    <p:sldId id="392" r:id="rId59"/>
    <p:sldId id="393" r:id="rId60"/>
    <p:sldId id="312" r:id="rId61"/>
    <p:sldId id="313" r:id="rId62"/>
    <p:sldId id="262" r:id="rId63"/>
    <p:sldId id="324" r:id="rId64"/>
    <p:sldId id="333" r:id="rId65"/>
    <p:sldId id="334" r:id="rId66"/>
    <p:sldId id="337" r:id="rId67"/>
    <p:sldId id="338" r:id="rId68"/>
    <p:sldId id="264" r:id="rId69"/>
    <p:sldId id="360" r:id="rId70"/>
    <p:sldId id="382" r:id="rId71"/>
    <p:sldId id="383" r:id="rId72"/>
    <p:sldId id="266" r:id="rId73"/>
    <p:sldId id="411" r:id="rId74"/>
    <p:sldId id="267" r:id="rId75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68CD0-51BD-48C0-ACA3-38E3F6C77124}" v="2" dt="2020-08-14T23:58:35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83" autoAdjust="0"/>
    <p:restoredTop sz="90878" autoAdjust="0"/>
  </p:normalViewPr>
  <p:slideViewPr>
    <p:cSldViewPr>
      <p:cViewPr varScale="1">
        <p:scale>
          <a:sx n="111" d="100"/>
          <a:sy n="111" d="100"/>
        </p:scale>
        <p:origin x="1436" y="88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6.xml"/><Relationship Id="rId18" Type="http://schemas.openxmlformats.org/officeDocument/2006/relationships/slide" Target="slides/slide22.xml"/><Relationship Id="rId26" Type="http://schemas.openxmlformats.org/officeDocument/2006/relationships/slide" Target="slides/slide35.xml"/><Relationship Id="rId39" Type="http://schemas.openxmlformats.org/officeDocument/2006/relationships/slide" Target="slides/slide62.xml"/><Relationship Id="rId21" Type="http://schemas.openxmlformats.org/officeDocument/2006/relationships/slide" Target="slides/slide28.xml"/><Relationship Id="rId34" Type="http://schemas.openxmlformats.org/officeDocument/2006/relationships/slide" Target="slides/slide44.xml"/><Relationship Id="rId42" Type="http://schemas.openxmlformats.org/officeDocument/2006/relationships/slide" Target="slides/slide65.xml"/><Relationship Id="rId47" Type="http://schemas.openxmlformats.org/officeDocument/2006/relationships/slide" Target="slides/slide72.xml"/><Relationship Id="rId7" Type="http://schemas.openxmlformats.org/officeDocument/2006/relationships/slide" Target="slides/slide8.xml"/><Relationship Id="rId2" Type="http://schemas.openxmlformats.org/officeDocument/2006/relationships/slide" Target="slides/slide2.xml"/><Relationship Id="rId16" Type="http://schemas.openxmlformats.org/officeDocument/2006/relationships/slide" Target="slides/slide20.xml"/><Relationship Id="rId29" Type="http://schemas.openxmlformats.org/officeDocument/2006/relationships/slide" Target="slides/slide39.xml"/><Relationship Id="rId11" Type="http://schemas.openxmlformats.org/officeDocument/2006/relationships/slide" Target="slides/slide13.xml"/><Relationship Id="rId24" Type="http://schemas.openxmlformats.org/officeDocument/2006/relationships/slide" Target="slides/slide32.xml"/><Relationship Id="rId32" Type="http://schemas.openxmlformats.org/officeDocument/2006/relationships/slide" Target="slides/slide42.xml"/><Relationship Id="rId37" Type="http://schemas.openxmlformats.org/officeDocument/2006/relationships/slide" Target="slides/slide60.xml"/><Relationship Id="rId40" Type="http://schemas.openxmlformats.org/officeDocument/2006/relationships/slide" Target="slides/slide63.xml"/><Relationship Id="rId45" Type="http://schemas.openxmlformats.org/officeDocument/2006/relationships/slide" Target="slides/slide68.xml"/><Relationship Id="rId5" Type="http://schemas.openxmlformats.org/officeDocument/2006/relationships/slide" Target="slides/slide5.xml"/><Relationship Id="rId15" Type="http://schemas.openxmlformats.org/officeDocument/2006/relationships/slide" Target="slides/slide18.xml"/><Relationship Id="rId23" Type="http://schemas.openxmlformats.org/officeDocument/2006/relationships/slide" Target="slides/slide31.xml"/><Relationship Id="rId28" Type="http://schemas.openxmlformats.org/officeDocument/2006/relationships/slide" Target="slides/slide38.xml"/><Relationship Id="rId36" Type="http://schemas.openxmlformats.org/officeDocument/2006/relationships/slide" Target="slides/slide58.xml"/><Relationship Id="rId49" Type="http://schemas.openxmlformats.org/officeDocument/2006/relationships/slide" Target="slides/slide74.xml"/><Relationship Id="rId10" Type="http://schemas.openxmlformats.org/officeDocument/2006/relationships/slide" Target="slides/slide12.xml"/><Relationship Id="rId19" Type="http://schemas.openxmlformats.org/officeDocument/2006/relationships/slide" Target="slides/slide23.xml"/><Relationship Id="rId31" Type="http://schemas.openxmlformats.org/officeDocument/2006/relationships/slide" Target="slides/slide41.xml"/><Relationship Id="rId44" Type="http://schemas.openxmlformats.org/officeDocument/2006/relationships/slide" Target="slides/slide67.xml"/><Relationship Id="rId4" Type="http://schemas.openxmlformats.org/officeDocument/2006/relationships/slide" Target="slides/slide4.xml"/><Relationship Id="rId9" Type="http://schemas.openxmlformats.org/officeDocument/2006/relationships/slide" Target="slides/slide11.xml"/><Relationship Id="rId14" Type="http://schemas.openxmlformats.org/officeDocument/2006/relationships/slide" Target="slides/slide17.xml"/><Relationship Id="rId22" Type="http://schemas.openxmlformats.org/officeDocument/2006/relationships/slide" Target="slides/slide30.xml"/><Relationship Id="rId27" Type="http://schemas.openxmlformats.org/officeDocument/2006/relationships/slide" Target="slides/slide37.xml"/><Relationship Id="rId30" Type="http://schemas.openxmlformats.org/officeDocument/2006/relationships/slide" Target="slides/slide40.xml"/><Relationship Id="rId35" Type="http://schemas.openxmlformats.org/officeDocument/2006/relationships/slide" Target="slides/slide46.xml"/><Relationship Id="rId43" Type="http://schemas.openxmlformats.org/officeDocument/2006/relationships/slide" Target="slides/slide66.xml"/><Relationship Id="rId48" Type="http://schemas.openxmlformats.org/officeDocument/2006/relationships/slide" Target="slides/slide73.xml"/><Relationship Id="rId8" Type="http://schemas.openxmlformats.org/officeDocument/2006/relationships/slide" Target="slides/slide9.xml"/><Relationship Id="rId3" Type="http://schemas.openxmlformats.org/officeDocument/2006/relationships/slide" Target="slides/slide3.xml"/><Relationship Id="rId12" Type="http://schemas.openxmlformats.org/officeDocument/2006/relationships/slide" Target="slides/slide14.xml"/><Relationship Id="rId17" Type="http://schemas.openxmlformats.org/officeDocument/2006/relationships/slide" Target="slides/slide21.xml"/><Relationship Id="rId25" Type="http://schemas.openxmlformats.org/officeDocument/2006/relationships/slide" Target="slides/slide33.xml"/><Relationship Id="rId33" Type="http://schemas.openxmlformats.org/officeDocument/2006/relationships/slide" Target="slides/slide43.xml"/><Relationship Id="rId38" Type="http://schemas.openxmlformats.org/officeDocument/2006/relationships/slide" Target="slides/slide61.xml"/><Relationship Id="rId46" Type="http://schemas.openxmlformats.org/officeDocument/2006/relationships/slide" Target="slides/slide69.xml"/><Relationship Id="rId20" Type="http://schemas.openxmlformats.org/officeDocument/2006/relationships/slide" Target="slides/slide27.xml"/><Relationship Id="rId41" Type="http://schemas.openxmlformats.org/officeDocument/2006/relationships/slide" Target="slides/slide64.xml"/><Relationship Id="rId1" Type="http://schemas.openxmlformats.org/officeDocument/2006/relationships/slide" Target="slides/slide1.xml"/><Relationship Id="rId6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D66B1-4B55-4F93-8E31-8E70D0EB5D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060100C-F029-4B27-9997-016F1BEEF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AA0572-061D-4338-AAEC-D9819AB0907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B180D91-3C46-4213-A0BA-7332731A5D2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470085-DFED-42CA-B18E-2DED21774F1D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DC8F40-5394-43F6-8970-A77601BC0E00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8D5D48-750C-4571-A6A0-D4B8451A4F9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B981A0-0D7F-4AC2-BA1B-B2CF3AF7A8FE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E0AC86-C7F4-41D2-BA94-BCE053F536A2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258494-91ED-456A-A430-9FE38EB834DD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A01ECF-4BE7-41B8-852C-5ECC1EFE3E9A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2C0A43-DCF0-4550-8A5B-EC94656BADB7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FF8152-6420-41CD-A791-331BD8412EDE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69934D-A1A7-4239-A229-3A4EA60A16E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A34331B-80EC-4078-B28E-9A9B4DCA22E8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53F32B-008A-46FB-9FAA-A0C1819426AB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310BFC1-604D-4752-9532-AFFFC0D41B41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914DC1-0567-4092-848D-25FB82C06EC6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3E7F34-5FFA-4717-942F-4EC5D25B98F6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F78A156-7F0A-4790-86A1-BF1B6BC59EA9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B55B63-AAC3-4F9D-9749-A9B0F9EFE6D8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41F2E36-0AB9-411C-B263-17DF3CAB7E05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A6B524-F79C-4FD9-947D-716891028E5C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33269B-C52B-4B82-BED5-DC75FCA373F9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A7200F-D323-4208-AE77-F6F63F6FAA3D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F55F98-02C4-487B-B219-2CB02D699795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B9846C-D053-4602-9820-EFCD32C6287E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6E1085-2A27-49C5-B2C6-A97E39AF7966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71F9642-60F3-4B51-9D0D-277EB9B94C6E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2EB8A5-4791-4985-9944-0C5967217919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01FF4F-34D6-4042-B812-A74C557B67FB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67767C-204C-4606-B90D-17F5DD568A5F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8EDAEA-DD5E-493D-8C78-4D85BBAACB1A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B68B5B-9FC4-4DDF-88B7-E87B28B3C4D9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CFA772-48C4-47BE-BDB7-54FC04558315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D2EEDB-1630-423E-A8A4-93B6B72046AE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5D4DF3-3671-4F8E-8B5C-4369FA8A615B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7E013-38E3-4144-89DF-3307AB962CC6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383C0B-FE72-421F-834E-FF3CBB464251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AB6DEBC-D679-45CF-AD9B-BD4B73F8FDA4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AD2FD0-68AD-43EF-B90F-582706D31404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26B9E6-4F7C-4C73-B939-0D3BBA944207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B964FB-DF03-4F57-8C84-8FC0A816A5F6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09E2655-AFDD-4BFA-9661-B4E26633A8F5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208E5F-45FE-4B09-9687-AA4149D81114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299B17-FA31-4A97-B7D2-C79644E651CF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B6F4BC1-C963-4E44-8689-7F5D3D63CDA9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851F59BC-73D8-499D-9D56-55B984EE10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C9A40C6E-3A57-457C-A518-2EABE634E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EF6C184E-2242-482D-A6C8-B35F1510E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CEF49D-B504-4A61-82B5-7BDE68F5B182}" type="slidenum">
              <a:rPr lang="en-US" altLang="en-US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9408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BF573B-2B5F-4FF8-8C58-E2E8EEB21254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617409-A3E6-47CE-80F9-88C1E7439450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E0377B-5494-4CD1-93DF-7C60B816634B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76F597-99CB-4AE5-BE0A-5E7441AFF53F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A37E45-0B3D-4AD9-8AD2-EA9E7FE4F1F5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A17AEC-83B1-4AA0-BAFC-260C21336062}" type="slidenum">
              <a:rPr lang="en-US" altLang="en-US" smtClean="0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2DF46E-7FD1-45AF-BEE9-00C82F610476}" type="slidenum">
              <a:rPr lang="en-US" altLang="en-US" smtClean="0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2D5070-6165-4C6B-9E98-65749DD14AFA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AA59EC-AAE4-453C-BF27-0C5BB3384406}" type="slidenum">
              <a:rPr lang="en-US" altLang="en-US" smtClean="0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C07D29-4E25-4BCE-A676-FF2AEB7BD4A2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AEC7AB-3CE8-4848-A892-CAEBB25AB18A}" type="slidenum">
              <a:rPr lang="en-US" altLang="en-US" smtClean="0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F2E53B-3E3D-44D1-915B-ABDAE9194AD5}" type="slidenum">
              <a:rPr lang="en-US" altLang="en-US" smtClean="0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C35971-561D-4D82-8F50-6B9A963D573A}" type="slidenum">
              <a:rPr lang="en-US" altLang="en-US" smtClean="0"/>
              <a:pPr>
                <a:spcBef>
                  <a:spcPct val="0"/>
                </a:spcBef>
              </a:pPr>
              <a:t>63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D78CE4-3BA5-4FA0-91B9-2F970E599358}" type="slidenum">
              <a:rPr lang="en-US" altLang="en-US" smtClean="0"/>
              <a:pPr>
                <a:spcBef>
                  <a:spcPct val="0"/>
                </a:spcBef>
              </a:pPr>
              <a:t>64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7B56F9-DC11-42C2-8C4C-F53EDA439A36}" type="slidenum">
              <a:rPr lang="en-US" altLang="en-US" smtClean="0"/>
              <a:pPr>
                <a:spcBef>
                  <a:spcPct val="0"/>
                </a:spcBef>
              </a:pPr>
              <a:t>65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6B5A46-BE95-4B02-A6A0-19CAA5280360}" type="slidenum">
              <a:rPr lang="en-US" altLang="en-US" smtClean="0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748C34-7F21-4393-A34D-EBA21C0E09A4}" type="slidenum">
              <a:rPr lang="en-US" altLang="en-US" smtClean="0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4B3FC5-D039-417C-83E0-09A815B855AE}" type="slidenum">
              <a:rPr lang="en-US" altLang="en-US" smtClean="0"/>
              <a:pPr>
                <a:spcBef>
                  <a:spcPct val="0"/>
                </a:spcBef>
              </a:pPr>
              <a:t>68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DE5033-12EF-41CF-A0B4-D172FECC8CD6}" type="slidenum">
              <a:rPr lang="en-US" altLang="en-US" smtClean="0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BBA99A5-EB03-403D-B4B6-A5A8EDE3EC41}" type="slidenum">
              <a:rPr lang="en-US" altLang="en-US" smtClean="0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6C1264-3903-4A5B-9487-68FB0D51C302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828F8D-3CAE-40B1-9CB2-6034022A25EC}" type="slidenum">
              <a:rPr lang="en-US" altLang="en-US" smtClean="0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2508ED8-599B-4A65-930F-3BE89E3FB41B}" type="slidenum">
              <a:rPr lang="en-US" altLang="en-US" smtClean="0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15A61B-11C3-431D-914D-B7EA283F1AB1}" type="slidenum">
              <a:rPr lang="en-US" altLang="en-US" smtClean="0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2CCDCC-6D1E-452D-BCD6-F177490A5032}" type="slidenum">
              <a:rPr lang="en-US" altLang="en-US" smtClean="0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FD93F7-E8BD-49A4-BB39-26AA0A1CA909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71D976-C78C-4D8D-9C61-1066C5F53941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EA360-2091-4850-9FFA-951204B2C1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81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AD592-022A-43FD-AABC-9A6FEF344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56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74135-75CE-4AE3-AEA0-9AB854425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29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9C66C-472A-4A0D-9EF6-3BDF16029B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35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0B8B6-A003-4F88-9BB5-1E3EB8CF08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91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24B6-1370-45AD-9743-99F28863C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95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DE2F1-86EA-4C34-A4C9-144E1ACEB5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5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F5F3A-5D76-43E3-BB1E-1CB689B8A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9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92427-0783-4238-B7A0-24DDB09A9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79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01D15-6437-423E-917C-D94D22593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78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D97F5-EFB5-4211-B35E-A3B55CDAF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34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477000"/>
            <a:ext cx="426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77000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A3757F4-1BDD-46E7-92AE-D1CBD8329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C:\Data Files\HOG\General\Biggs Chapter Logo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1430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10"/>
          <p:cNvSpPr>
            <a:spLocks noChangeShapeType="1"/>
          </p:cNvSpPr>
          <p:nvPr/>
        </p:nvSpPr>
        <p:spPr bwMode="auto">
          <a:xfrm>
            <a:off x="2057400" y="1295400"/>
            <a:ext cx="640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11"/>
          <p:cNvSpPr>
            <a:spLocks noChangeShapeType="1"/>
          </p:cNvSpPr>
          <p:nvPr/>
        </p:nvSpPr>
        <p:spPr bwMode="auto">
          <a:xfrm>
            <a:off x="685800" y="6400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dieti.net/vredni-hrani/" TargetMode="Externa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Content Placeholder 10" descr="Zion Bryce Trip 2011 02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2133600"/>
            <a:ext cx="6070600" cy="4114800"/>
          </a:xfrm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752600" y="1524000"/>
            <a:ext cx="6781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Comic Sans MS" panose="030F0702030302020204" pitchFamily="66" charset="0"/>
              </a:rPr>
              <a:t>Biggs Chapter North San Diego County H.O.G.</a:t>
            </a:r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609600" y="6324600"/>
            <a:ext cx="7924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7302500" y="5521325"/>
            <a:ext cx="184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accent2"/>
                </a:solidFill>
              </a:rPr>
              <a:t>Biggs Chapter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accent2"/>
                </a:solidFill>
              </a:rPr>
              <a:t>North San Diego County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accent2"/>
                </a:solidFill>
              </a:rPr>
              <a:t>Harley Owners Group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accent2"/>
                </a:solidFill>
              </a:rPr>
              <a:t>P.O. Box 610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accent2"/>
                </a:solidFill>
              </a:rPr>
              <a:t>San Marcos, CA  92079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900" dirty="0">
              <a:solidFill>
                <a:schemeClr val="accent2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rgbClr val="FF3300"/>
                </a:solidFill>
              </a:rPr>
              <a:t>Website:  BiggsHOG.com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rgbClr val="FF3300"/>
                </a:solidFill>
              </a:rPr>
              <a:t>Ride Line:  760-736-2920</a:t>
            </a:r>
          </a:p>
        </p:txBody>
      </p:sp>
      <p:sp>
        <p:nvSpPr>
          <p:cNvPr id="4105" name="Line 5"/>
          <p:cNvSpPr>
            <a:spLocks noChangeShapeType="1"/>
          </p:cNvSpPr>
          <p:nvPr/>
        </p:nvSpPr>
        <p:spPr bwMode="auto">
          <a:xfrm>
            <a:off x="8610600" y="1295400"/>
            <a:ext cx="16933" cy="41208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32B971-0E5B-4033-A941-097E334F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Formation Riding 101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907697-4BDC-4DDF-8144-AD588531E06C}"/>
              </a:ext>
            </a:extLst>
          </p:cNvPr>
          <p:cNvCxnSpPr>
            <a:endCxn id="4105" idx="0"/>
          </p:cNvCxnSpPr>
          <p:nvPr/>
        </p:nvCxnSpPr>
        <p:spPr>
          <a:xfrm>
            <a:off x="8458200" y="12954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No Abandoned Riders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25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AC8F81-4415-47FD-9AEE-C2D475565F8B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295400"/>
            <a:ext cx="3714750" cy="4953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372D74-F374-49CF-952D-2FA01F436D61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Alcohol Policy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No Alcohol before or during a Chapter event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National HOG policy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Chapter and Sponsoring Dealership policy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Alcohol voids our liability insurance. There will be no abandoned riders… with one exception…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Applies with equal force to passengers!</a:t>
            </a:r>
          </a:p>
          <a:p>
            <a:pPr eaLnBrk="1" hangingPunct="1"/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685800" y="1600200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8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/>
          <p:cNvSpPr/>
          <p:nvPr/>
        </p:nvSpPr>
        <p:spPr>
          <a:xfrm>
            <a:off x="8691563" y="5962650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5800" y="5112603"/>
            <a:ext cx="762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You may not ride with us if you have been drinking alcohol.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 build="p"/>
      <p:bldP spid="12295" grpId="0"/>
      <p:bldP spid="9" grpId="0" animBg="1"/>
      <p:bldP spid="9" grpId="1" animBg="1"/>
      <p:bldP spid="9" grpId="2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Before the ride</a:t>
            </a:r>
          </a:p>
        </p:txBody>
      </p:sp>
      <p:pic>
        <p:nvPicPr>
          <p:cNvPr id="26627" name="Content Placeholder 9" descr="Dana Pint Ride 4-2011 01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688" y="1600200"/>
            <a:ext cx="6270625" cy="4648200"/>
          </a:xfrm>
        </p:spPr>
      </p:pic>
      <p:sp>
        <p:nvSpPr>
          <p:cNvPr id="5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66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C8CAAA-2854-4365-A7F2-C50C4C0B9E98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E577D5-2B1F-4F43-9394-C684676472ED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Pre-Ride Checks - Bike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>
                <a:latin typeface="Comic Sans MS" panose="030F0702030302020204" pitchFamily="66" charset="0"/>
              </a:rPr>
              <a:t>Check before you leave home</a:t>
            </a:r>
          </a:p>
          <a:p>
            <a:pPr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>
                <a:latin typeface="Comic Sans MS" panose="030F0702030302020204" pitchFamily="66" charset="0"/>
              </a:rPr>
              <a:t>T - C L O C K</a:t>
            </a:r>
          </a:p>
          <a:p>
            <a:pPr lvl="1"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 sz="2400">
                <a:latin typeface="Comic Sans MS" panose="030F0702030302020204" pitchFamily="66" charset="0"/>
              </a:rPr>
              <a:t>	T	=	Tires &amp; Wheels</a:t>
            </a:r>
          </a:p>
          <a:p>
            <a:pPr lvl="1"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 sz="2400">
                <a:latin typeface="Comic Sans MS" panose="030F0702030302020204" pitchFamily="66" charset="0"/>
              </a:rPr>
              <a:t>	C	=	Cables &amp; Controls</a:t>
            </a:r>
          </a:p>
          <a:p>
            <a:pPr lvl="1"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 sz="2400">
                <a:latin typeface="Comic Sans MS" panose="030F0702030302020204" pitchFamily="66" charset="0"/>
              </a:rPr>
              <a:t>	L	=	Lights &amp; Switches</a:t>
            </a:r>
          </a:p>
          <a:p>
            <a:pPr lvl="1"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 sz="2400">
                <a:latin typeface="Comic Sans MS" panose="030F0702030302020204" pitchFamily="66" charset="0"/>
              </a:rPr>
              <a:t>	O	=	Oil &amp; Fuel</a:t>
            </a:r>
          </a:p>
          <a:p>
            <a:pPr lvl="1"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 sz="2400">
                <a:latin typeface="Comic Sans MS" panose="030F0702030302020204" pitchFamily="66" charset="0"/>
              </a:rPr>
              <a:t>	C	=	Chain &amp; Chassis</a:t>
            </a:r>
          </a:p>
          <a:p>
            <a:pPr lvl="1" eaLnBrk="1" hangingPunct="1">
              <a:tabLst>
                <a:tab pos="801688" algn="l"/>
                <a:tab pos="1363663" algn="l"/>
                <a:tab pos="1882775" algn="l"/>
              </a:tabLst>
            </a:pPr>
            <a:r>
              <a:rPr lang="en-US" altLang="en-US" sz="2400">
                <a:latin typeface="Comic Sans MS" panose="030F0702030302020204" pitchFamily="66" charset="0"/>
              </a:rPr>
              <a:t>	K	=	Kick (Side) Stand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639F0E-525D-4062-B382-0BA24A0F4810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Pre-Ride Checks - You</a:t>
            </a: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latin typeface="Comic Sans MS" panose="030F0702030302020204" pitchFamily="66" charset="0"/>
              </a:rPr>
              <a:t>Are you ready and fit to ride?</a:t>
            </a:r>
          </a:p>
          <a:p>
            <a:pPr eaLnBrk="1" hangingPunct="1"/>
            <a:r>
              <a:rPr lang="en-US" altLang="en-US" sz="2800">
                <a:latin typeface="Comic Sans MS" panose="030F0702030302020204" pitchFamily="66" charset="0"/>
              </a:rPr>
              <a:t>Are you well, no hangover, no alcohol or drug influence?</a:t>
            </a:r>
          </a:p>
          <a:p>
            <a:pPr eaLnBrk="1" hangingPunct="1"/>
            <a:r>
              <a:rPr lang="en-US" altLang="en-US" sz="2800">
                <a:latin typeface="Comic Sans MS" panose="030F0702030302020204" pitchFamily="66" charset="0"/>
              </a:rPr>
              <a:t>Enough sleep?</a:t>
            </a:r>
          </a:p>
          <a:p>
            <a:pPr eaLnBrk="1" hangingPunct="1"/>
            <a:r>
              <a:rPr lang="en-US" altLang="en-US" sz="2800">
                <a:latin typeface="Comic Sans MS" panose="030F0702030302020204" pitchFamily="66" charset="0"/>
              </a:rPr>
              <a:t>Proper clothing?</a:t>
            </a:r>
          </a:p>
          <a:p>
            <a:pPr eaLnBrk="1" hangingPunct="1"/>
            <a:r>
              <a:rPr lang="en-US" altLang="en-US" sz="2800">
                <a:latin typeface="Comic Sans MS" panose="030F0702030302020204" pitchFamily="66" charset="0"/>
              </a:rPr>
              <a:t>Got Water?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Simple Stuff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>
                <a:latin typeface="Comic Sans MS" panose="030F0702030302020204" pitchFamily="66" charset="0"/>
              </a:rPr>
              <a:t>Show up in time to listen to the pre-ride brief.</a:t>
            </a:r>
          </a:p>
          <a:p>
            <a:endParaRPr lang="en-US" altLang="en-US">
              <a:latin typeface="Comic Sans MS" panose="030F0702030302020204" pitchFamily="66" charset="0"/>
            </a:endParaRPr>
          </a:p>
          <a:p>
            <a:r>
              <a:rPr lang="en-US" altLang="en-US">
                <a:latin typeface="Comic Sans MS" panose="030F0702030302020204" pitchFamily="66" charset="0"/>
              </a:rPr>
              <a:t>Show up with a full tank of gas.</a:t>
            </a:r>
          </a:p>
          <a:p>
            <a:endParaRPr lang="en-US" altLang="en-US">
              <a:latin typeface="Comic Sans MS" panose="030F0702030302020204" pitchFamily="66" charset="0"/>
            </a:endParaRPr>
          </a:p>
          <a:p>
            <a:r>
              <a:rPr lang="en-US" altLang="en-US">
                <a:latin typeface="Comic Sans MS" panose="030F0702030302020204" pitchFamily="66" charset="0"/>
              </a:rPr>
              <a:t>Show up with an empty bladder.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327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1CD196-4084-4678-AF23-075C5D52016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Waivers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Non-members must sign waivers.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Minors must sign waivers.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Must be signed by parent or guardian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Spouses are not automatically members.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CEC59F-1889-413B-85D3-4EE4AF2B3487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685800" y="6477000"/>
            <a:ext cx="16002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1200">
                <a:latin typeface="+mn-lt"/>
              </a:rPr>
              <a:t>Formation 101</a:t>
            </a: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438400" y="6477000"/>
            <a:ext cx="42672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200">
                <a:latin typeface="+mn-lt"/>
              </a:rPr>
              <a:t>Biggs Chapter North San Diego County H.O.G.</a:t>
            </a:r>
          </a:p>
        </p:txBody>
      </p:sp>
      <p:sp>
        <p:nvSpPr>
          <p:cNvPr id="36868" name="Slide Number Placeholder 5"/>
          <p:cNvSpPr txBox="1">
            <a:spLocks noGrp="1"/>
          </p:cNvSpPr>
          <p:nvPr/>
        </p:nvSpPr>
        <p:spPr bwMode="auto">
          <a:xfrm>
            <a:off x="6858000" y="6477000"/>
            <a:ext cx="1600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D5237C7-BC59-47DE-B8FF-B1EC40749E41}" type="slidenum">
              <a:rPr lang="en-US" altLang="en-US" sz="1200"/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Pre-Ride Briefing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Identify the Road Guards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Review safety topics and hand signals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Review route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You may have heard it all before.  Be patient.  Give your full attention.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Ask questions.  Make sure you have all the information.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Tell a Road Guard about your concerns, limitations, and speed restrictions.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09FB26-9F00-4968-AD46-5A1F77069F0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Riders New to the Chapter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Riders with Speed Restrictions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Rides will be conducted to the level of the rider with the greatest limitation.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If required, a Road Guard may form a special ride group with the limited rider.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We ask riders new to the Chapter to ride at the front behind the Ride Leader because: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You will ride slower.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You are less likely to be separated from the Ride Leader in a split group.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The Ride Leader can better judge the appropriate pace.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41576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789363"/>
            <a:ext cx="5095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808413"/>
            <a:ext cx="508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433070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7957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431800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33546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8084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33546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084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2213" y="1389063"/>
            <a:ext cx="63246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latin typeface="Comic Sans MS" pitchFamily="66" charset="0"/>
              </a:rPr>
              <a:t>Pick a group and a place within that group.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latin typeface="Comic Sans MS" pitchFamily="66" charset="0"/>
              </a:rPr>
              <a:t>Remember, those inexperienced in group riding will appreciate being closer to the front.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latin typeface="Comic Sans MS" pitchFamily="66" charset="0"/>
              </a:rPr>
              <a:t>Ask a road guard for assistance if needed.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latin typeface="Comic Sans MS" pitchFamily="66" charset="0"/>
              </a:rPr>
              <a:t>Road guards may ask riders to change groups in order to balance group size.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097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4318000"/>
            <a:ext cx="5603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3790950"/>
            <a:ext cx="5603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4DF76D2-ED3E-4445-B22D-6A0CF431411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0DFBEC0-38CD-4313-8B17-588FF0B2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DA63A94-CF31-4D16-A1CB-145F0FE4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54890C3-DE7A-430D-84E5-FA3966286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kern="0">
                <a:latin typeface="Comic Sans MS" panose="030F0702030302020204" pitchFamily="66" charset="0"/>
              </a:rPr>
              <a:t>Forming Up to Depart</a:t>
            </a:r>
            <a:endParaRPr lang="en-US" altLang="en-US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lipboard clipart signup, Clipboard signup Transparent FREE for ...">
            <a:extLst>
              <a:ext uri="{FF2B5EF4-FFF2-40B4-BE49-F238E27FC236}">
                <a16:creationId xmlns:a16="http://schemas.microsoft.com/office/drawing/2014/main" id="{7E52CF30-750E-4CFB-9E1D-DC301B9F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3003"/>
            <a:ext cx="990600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5A6C33-2FA4-4EC3-A0DC-1EA6D2B28B9C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600200"/>
            <a:ext cx="6858000" cy="46482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Comic Sans MS" panose="030F0702030302020204" pitchFamily="66" charset="0"/>
              </a:rPr>
              <a:t>Sign Roster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Comic Sans MS" panose="030F0702030302020204" pitchFamily="66" charset="0"/>
              </a:rPr>
              <a:t>Grab a doughnut and cup of coffee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Comic Sans MS" panose="030F0702030302020204" pitchFamily="66" charset="0"/>
              </a:rPr>
              <a:t>Silence cell phones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latin typeface="Comic Sans MS" panose="030F0702030302020204" pitchFamily="66" charset="0"/>
              </a:rPr>
              <a:t>Get your “Rider” pin at end of class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2545"/>
            <a:ext cx="6400800" cy="1066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Formation Riding 101</a:t>
            </a:r>
          </a:p>
        </p:txBody>
      </p:sp>
      <p:pic>
        <p:nvPicPr>
          <p:cNvPr id="3" name="Picture 2" descr="A chocolate covered donut&#10;&#10;Description automatically generated">
            <a:extLst>
              <a:ext uri="{FF2B5EF4-FFF2-40B4-BE49-F238E27FC236}">
                <a16:creationId xmlns:a16="http://schemas.microsoft.com/office/drawing/2014/main" id="{AFEEDAA2-D69E-4FB6-8F12-2760589BD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3400" y="4419600"/>
            <a:ext cx="2432304" cy="1444752"/>
          </a:xfrm>
          <a:prstGeom prst="rect">
            <a:avLst/>
          </a:prstGeom>
        </p:spPr>
      </p:pic>
      <p:pic>
        <p:nvPicPr>
          <p:cNvPr id="1026" name="Picture 2" descr="Coffee Traveler | Starbucks Coffee Company">
            <a:extLst>
              <a:ext uri="{FF2B5EF4-FFF2-40B4-BE49-F238E27FC236}">
                <a16:creationId xmlns:a16="http://schemas.microsoft.com/office/drawing/2014/main" id="{5743C770-86E7-49DC-8605-227979A3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288814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artSign &quot;Please - Silence Your Cell Phone&quot; Sign | 5&quot; x 10 ...">
            <a:extLst>
              <a:ext uri="{FF2B5EF4-FFF2-40B4-BE49-F238E27FC236}">
                <a16:creationId xmlns:a16="http://schemas.microsoft.com/office/drawing/2014/main" id="{E36E6818-1B5A-45BC-BA64-3A0E05E4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836252"/>
            <a:ext cx="2095500" cy="10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676335D-617E-4F0E-A796-40A99E26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88" y="4278828"/>
            <a:ext cx="1745824" cy="172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631E23-9513-4F6D-8109-19902512754B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Forming Up to Depart</a:t>
            </a:r>
          </a:p>
        </p:txBody>
      </p:sp>
      <p:pic>
        <p:nvPicPr>
          <p:cNvPr id="43014" name="Picture 2" descr="C:\Users\Don\AppData\LocalLow\Temp\Microsoft\OPC\DDT.lormip0pgz3vzl21l6smwl7sb.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81812" cy="3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173334-E538-4B32-A1D1-58DB3C44ADD7}"/>
              </a:ext>
            </a:extLst>
          </p:cNvPr>
          <p:cNvGrpSpPr/>
          <p:nvPr/>
        </p:nvGrpSpPr>
        <p:grpSpPr>
          <a:xfrm>
            <a:off x="2304663" y="2627975"/>
            <a:ext cx="4403365" cy="1340648"/>
            <a:chOff x="1655616" y="2365132"/>
            <a:chExt cx="4403365" cy="1340648"/>
          </a:xfrm>
        </p:grpSpPr>
        <p:sp>
          <p:nvSpPr>
            <p:cNvPr id="3" name="Arrow: Left-Right 2">
              <a:extLst>
                <a:ext uri="{FF2B5EF4-FFF2-40B4-BE49-F238E27FC236}">
                  <a16:creationId xmlns:a16="http://schemas.microsoft.com/office/drawing/2014/main" id="{61F621FC-6BEF-4B20-BAAE-37C86C4892E0}"/>
                </a:ext>
              </a:extLst>
            </p:cNvPr>
            <p:cNvSpPr/>
            <p:nvPr/>
          </p:nvSpPr>
          <p:spPr>
            <a:xfrm rot="1079395">
              <a:off x="1655616" y="2365132"/>
              <a:ext cx="1506252" cy="35928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A70085CD-4C9B-4D7C-9AAE-2187D37A8DA3}"/>
                </a:ext>
              </a:extLst>
            </p:cNvPr>
            <p:cNvSpPr/>
            <p:nvPr/>
          </p:nvSpPr>
          <p:spPr>
            <a:xfrm rot="1079395">
              <a:off x="3093447" y="2855056"/>
              <a:ext cx="1496403" cy="35928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28BA5EAA-1A0B-48C2-80FA-6E69DEF49F5B}"/>
                </a:ext>
              </a:extLst>
            </p:cNvPr>
            <p:cNvSpPr/>
            <p:nvPr/>
          </p:nvSpPr>
          <p:spPr>
            <a:xfrm rot="1079395">
              <a:off x="4562578" y="3346500"/>
              <a:ext cx="1496403" cy="35928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Formation Riding</a:t>
            </a:r>
          </a:p>
        </p:txBody>
      </p:sp>
      <p:pic>
        <p:nvPicPr>
          <p:cNvPr id="45059" name="Content Placeholder 7" descr="Death Valley 2010 14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1600200"/>
            <a:ext cx="6197600" cy="4648200"/>
          </a:xfrm>
        </p:spPr>
      </p:pic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50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A21B3C-B64B-4CA1-B540-97831208D39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24886E-C9B8-4C96-9220-9920BE59B88F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/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Own Your Own Safety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Although you are part of a group, you are also an individual and the sole operator of your bike.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You must take responsibility for your safe riding as part of a group.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Never allow yourself to be pressured into doing something unsafe or that makes you uncomfortable.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9FF1C8-9861-4A90-8AFB-407C6C177FC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Your Comfort Zone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If you are not comfortable, why?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Usually you should fix it.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If pressured or uncomfortable, pull out and take a position in front of the Sweep.  Sweep will ride at your comfort level and appreciate your good judgment.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Don’t be bashful about telling a Road Guard of your problems.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27E134-75E5-4E17-B293-E7D746834A2D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/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Stagger Formation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79538"/>
            <a:ext cx="4800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omic Sans MS" panose="030F0702030302020204" pitchFamily="66" charset="0"/>
              </a:rPr>
              <a:t>Biggs H.O.G. standard riding formation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omic Sans MS" panose="030F0702030302020204" pitchFamily="66" charset="0"/>
              </a:rPr>
              <a:t>Ride in the center of the left or right half of the lane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omic Sans MS" panose="030F0702030302020204" pitchFamily="66" charset="0"/>
              </a:rPr>
              <a:t>Compacts the group without decreasing the distance from the rider in front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omic Sans MS" panose="030F0702030302020204" pitchFamily="66" charset="0"/>
              </a:rPr>
              <a:t>Provides a “</a:t>
            </a:r>
            <a:r>
              <a:rPr lang="en-US" altLang="en-US" b="1">
                <a:latin typeface="Comic Sans MS" panose="030F0702030302020204" pitchFamily="66" charset="0"/>
              </a:rPr>
              <a:t>way out</a:t>
            </a:r>
            <a:r>
              <a:rPr lang="en-US" altLang="en-US">
                <a:latin typeface="Comic Sans MS" panose="030F0702030302020204" pitchFamily="66" charset="0"/>
              </a:rPr>
              <a:t>” by changing lane sides in an emergency.</a:t>
            </a:r>
          </a:p>
        </p:txBody>
      </p:sp>
      <p:pic>
        <p:nvPicPr>
          <p:cNvPr id="51207" name="Picture 7" descr="C:\Nelson\Motorcycle\Road Guard\RG &amp; GR Manual\Graphics\Stagger - Plai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71625"/>
            <a:ext cx="1481138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71547">
            <a:off x="5153025" y="5267325"/>
            <a:ext cx="13017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088" y="4575175"/>
            <a:ext cx="84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553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ADF8E1-343D-466D-A27C-0CD262B5007E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/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9538"/>
            <a:ext cx="8374063" cy="145097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Riding side-by-side leaves no “way out.”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3600" b="1" i="1">
                <a:latin typeface="Comic Sans MS" panose="030F0702030302020204" pitchFamily="66" charset="0"/>
              </a:rPr>
              <a:t>WE NEVER RIDE SIDE-BY-SIDE.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81000" y="5334000"/>
            <a:ext cx="411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wn Arrow 31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/>
          <p:cNvCxnSpPr/>
          <p:nvPr/>
        </p:nvCxnSpPr>
        <p:spPr>
          <a:xfrm flipH="1">
            <a:off x="381000" y="3505200"/>
            <a:ext cx="7966075" cy="0"/>
          </a:xfrm>
          <a:prstGeom prst="line">
            <a:avLst/>
          </a:prstGeom>
          <a:ln w="5715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738" y="3857625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088" y="3857625"/>
            <a:ext cx="84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850" y="4565650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738" y="3857625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/>
          <p:cNvCxnSpPr/>
          <p:nvPr/>
        </p:nvCxnSpPr>
        <p:spPr>
          <a:xfrm flipH="1">
            <a:off x="6934200" y="533400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95800" y="5295900"/>
            <a:ext cx="0" cy="9921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951663" y="5334000"/>
            <a:ext cx="0" cy="9921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xplosion 1 1"/>
          <p:cNvSpPr/>
          <p:nvPr/>
        </p:nvSpPr>
        <p:spPr>
          <a:xfrm>
            <a:off x="5132388" y="4165600"/>
            <a:ext cx="342900" cy="409575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5475288" y="4529138"/>
            <a:ext cx="342900" cy="409575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913" y="4630738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B59A8C-7E8D-4ED6-A7EB-7CA7EA6C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Side-by-Side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decel="12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72222E-6 -4.50867E-6 L 0.68872 0.00417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2700" y="20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2083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3.88889E-6 4.56647E-6 L 0.55034 4.56647E-6 " pathEditMode="relative" rAng="0" ptsTypes="AA">
                                      <p:cBhvr>
                                        <p:cTn id="12" dur="8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7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decel="2083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3.88889E-6 4.56647E-6 L 0.55034 4.56647E-6 " pathEditMode="relative" rAng="0" ptsTypes="AA">
                                      <p:cBhvr>
                                        <p:cTn id="14" dur="8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7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decel="25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72222E-6 -1.96532E-6 L 0.43872 0.00902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00" y="439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decel="25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72222E-6 -1.96532E-6 L 0.43872 0.00902 " pathEditMode="relative" rAng="0" ptsTypes="AA">
                                      <p:cBhvr>
                                        <p:cTn id="1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00" y="439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2.22222E-6 3.06358E-6 L 0.01528 -0.072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00" y="-3607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833 -0.00093 L 0.63872 -0.00162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.63872 -0.00162 L 0.69705 -0.0226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00" y="-1064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000"/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976A94-F7C9-4443-89D9-F8CF4C6E18B2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/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9538"/>
            <a:ext cx="8374063" cy="14509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Using the “</a:t>
            </a:r>
            <a:r>
              <a:rPr lang="en-US" altLang="en-US" b="1">
                <a:latin typeface="Comic Sans MS" panose="030F0702030302020204" pitchFamily="66" charset="0"/>
              </a:rPr>
              <a:t>way out</a:t>
            </a:r>
            <a:r>
              <a:rPr lang="en-US" altLang="en-US">
                <a:latin typeface="Comic Sans MS" panose="030F0702030302020204" pitchFamily="66" charset="0"/>
              </a:rPr>
              <a:t>” by changing lane sides in an emergency.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81000" y="5334000"/>
            <a:ext cx="411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wn Arrow 31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/>
          <p:cNvCxnSpPr/>
          <p:nvPr/>
        </p:nvCxnSpPr>
        <p:spPr>
          <a:xfrm flipH="1">
            <a:off x="381000" y="3352800"/>
            <a:ext cx="7966075" cy="0"/>
          </a:xfrm>
          <a:prstGeom prst="line">
            <a:avLst/>
          </a:prstGeom>
          <a:ln w="5715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088" y="3679825"/>
            <a:ext cx="84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075" y="3559175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088" y="4648200"/>
            <a:ext cx="84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850" y="4608513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850" y="3700463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71547">
            <a:off x="5153025" y="5267325"/>
            <a:ext cx="13017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/>
          <p:cNvCxnSpPr/>
          <p:nvPr/>
        </p:nvCxnSpPr>
        <p:spPr>
          <a:xfrm flipH="1">
            <a:off x="6934200" y="533400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95800" y="5295900"/>
            <a:ext cx="0" cy="9921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951663" y="5334000"/>
            <a:ext cx="0" cy="9921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409C47-7C79-4882-A99D-CCB0F07E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Stagger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011 L 1.23525 0.02011 " pathEditMode="relative" rAng="0" ptsTypes="AA">
                                      <p:cBhvr>
                                        <p:cTn id="10" dur="16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53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243 0.00786 L 1.23282 0.00578 " pathEditMode="relative" rAng="0" ptsTypes="AA">
                                      <p:cBhvr>
                                        <p:cTn id="12" dur="16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53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1.11111E-6 3.06358E-6 L 0.01528 -0.072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00" y="-360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5E-6 1.38728E-6 L 1.23281 0.00046 " pathEditMode="relative" rAng="0" ptsTypes="AA">
                                      <p:cBhvr>
                                        <p:cTn id="16" dur="16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200" y="2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72222E-6 -1.79191E-6 L 0.63872 -0.00185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2700" y="-9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4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.63872 -0.00185 L 0.70955 -0.06751 C 0.725 -0.08231 0.7474 -0.09063 0.77049 -0.09063 C 0.7974 -0.09063 0.8184 -0.08231 0.83368 -0.06751 L 0.90538 -0.00185 " pathEditMode="relative" rAng="0" ptsTypes="FffFF">
                                      <p:cBhvr>
                                        <p:cTn id="20" dur="4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00" y="-443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.90538 -0.00185 L 1.23872 -0.003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00" y="-9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4.72222E-6 -1.79191E-6 L 0.63872 -0.00185 " pathEditMode="relative" rAng="0" ptsTypes="AA">
                                      <p:cBhvr>
                                        <p:cTn id="24" dur="7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2700" y="-92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4" presetClass="pat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.63872 -0.00185 L 0.70955 -0.06751 C 0.725 -0.08231 0.7474 -0.09063 0.77049 -0.09063 C 0.7974 -0.09063 0.8184 -0.08231 0.83368 -0.06751 L 0.90538 -0.00185 " pathEditMode="relative" rAng="0" ptsTypes="FffFF">
                                      <p:cBhvr>
                                        <p:cTn id="26" dur="4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00" y="-443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0.90591 0.00393 L 1.23039 -0.0037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573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19B501-B1FC-4E6A-8C3E-3282FB093167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/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Stagger Formation Spacing</a:t>
            </a:r>
          </a:p>
        </p:txBody>
      </p:sp>
      <p:pic>
        <p:nvPicPr>
          <p:cNvPr id="57350" name="Picture 5" descr="C:\Nelson\Motorcycle\Road Guard\RG &amp; GR Manual\Graphics\Stagger - 1&amp;2 Se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16922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2608263"/>
            <a:ext cx="3111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6785B6-1BE3-4285-94E8-99722AD78752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/>
          </a:p>
        </p:txBody>
      </p:sp>
      <p:pic>
        <p:nvPicPr>
          <p:cNvPr id="59398" name="Picture 4" descr="J:\Stagger 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2718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5" descr="J:\Stagger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4194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2590800" y="1238250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Pass hand signal back.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6DACD-A6E4-405D-8A5A-B08E28C2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Stagger Signal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Stagger</a:t>
            </a:r>
          </a:p>
        </p:txBody>
      </p:sp>
      <p:pic>
        <p:nvPicPr>
          <p:cNvPr id="61443" name="Content Placeholder 7" descr="Temecula Poker Run 2011 00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850" y="1600200"/>
            <a:ext cx="6464300" cy="4648200"/>
          </a:xfrm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14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7B44BA-0970-4340-8738-708AB3C37C71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744F77-B4FD-4FA1-A845-F4C9619E5E8E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A word about trikes, sidecars, trailers…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600200"/>
            <a:ext cx="68580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Everything in this presentation applies equally to riders of trikes, motorcycles with sidecars, and motorcycles with trailers.</a:t>
            </a:r>
          </a:p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Riders of such motorcycles may position themselves anywhere in a group. </a:t>
            </a:r>
          </a:p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Riders of such motorcycles, due to their width, may want to stagger themselves sufficiently so as to avoid being adjacent to another such motorcycle at a stop sign or light. 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34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704B5A-C6FE-4AC2-9915-4F0064C89AE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/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Single File</a:t>
            </a:r>
          </a:p>
        </p:txBody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Used on narrow or curvy roads, roads with obstacles or other hazards.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Maintain single file even if conditions change and stagger appears appropriate.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Re-establish stagger after a stop (stop sign or stoplight) unless you are part of a split group, then maintain the formation used before the stop.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55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F76C74-7C90-47A9-9178-668AB75B71D0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/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Single File Line</a:t>
            </a:r>
          </a:p>
        </p:txBody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4114800" cy="4648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Never make assumptions about road you cannot see.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Use late apex</a:t>
            </a:r>
          </a:p>
        </p:txBody>
      </p:sp>
      <p:pic>
        <p:nvPicPr>
          <p:cNvPr id="65543" name="Picture 4" descr="C:\Nelson\Motorcycle\Road Guard\RG &amp; GR Manual\Graphics\Single Fil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600200"/>
            <a:ext cx="32750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758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FB2BB2-38F9-4D97-A617-EA7BCD18C343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/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Single File Spacing</a:t>
            </a:r>
          </a:p>
        </p:txBody>
      </p:sp>
      <p:pic>
        <p:nvPicPr>
          <p:cNvPr id="67590" name="Picture 6" descr="C:\Nelson\Motorcycle\Road Guard\RG &amp; GR Manual\Graphics\Single - 2 Se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3594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96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147F22-3686-488C-BC72-E4F5515FDFD2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/>
          </a:p>
        </p:txBody>
      </p:sp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Single File Signal</a:t>
            </a:r>
          </a:p>
        </p:txBody>
      </p:sp>
      <p:pic>
        <p:nvPicPr>
          <p:cNvPr id="69638" name="Picture 4" descr="J:\Single Fil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1905000"/>
            <a:ext cx="32353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Box 1"/>
          <p:cNvSpPr txBox="1">
            <a:spLocks noChangeArrowheads="1"/>
          </p:cNvSpPr>
          <p:nvPr/>
        </p:nvSpPr>
        <p:spPr bwMode="auto">
          <a:xfrm>
            <a:off x="2770188" y="1443038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Pass hand signal back</a:t>
            </a:r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Single File Line</a:t>
            </a:r>
          </a:p>
        </p:txBody>
      </p:sp>
      <p:pic>
        <p:nvPicPr>
          <p:cNvPr id="71683" name="Content Placeholder 7" descr="10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1600200"/>
            <a:ext cx="6197600" cy="464820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16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1603BD-D3AE-4D8F-8223-00AFA2E1593E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37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EBB711-D2BF-4A8E-8D51-878B27924A83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/>
          </a:p>
        </p:txBody>
      </p:sp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Spacing</a:t>
            </a:r>
          </a:p>
        </p:txBody>
      </p:sp>
      <p:sp>
        <p:nvSpPr>
          <p:cNvPr id="737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In Stagger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No less than one second from the adjacent bike.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In Stagger and Single File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No less than two seconds from the bike directly in front.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Maintain position and spacing.  Do not rubberband.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B1B1A-4221-124A-81AF-B1463622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Don’t Let This Happen!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3CB65-C0B7-5B43-9461-2E86B49C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0200"/>
            <a:ext cx="7772400" cy="1066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I see we have enough room </a:t>
            </a:r>
            <a:r>
              <a:rPr lang="en-US" i="1"/>
              <a:t>to Dock </a:t>
            </a:r>
            <a:r>
              <a:rPr lang="en-US" i="1" dirty="0"/>
              <a:t>right there between the two motorcycles….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74C4B-2045-8A42-B884-AE1A2A64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7A9E8-512B-024F-936D-ADD79F91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Biggs Chapter North San Diego County H.O.G.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4567F-34EE-5844-BC5C-EE6C25CF9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9C66C-472A-4A0D-9EF6-3BDF16029B0A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2A254-92D9-604D-AF8D-315FBCCCA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74304"/>
            <a:ext cx="6781800" cy="379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CE735-9CAC-F242-9344-AC73B57C1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912704"/>
            <a:ext cx="2044397" cy="1345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D67F7-86D0-4BC7-9FF2-EE38DF3CCB4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19200" y="1474304"/>
            <a:ext cx="6781800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95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57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4F0368-9334-474C-B048-9A7BBE6CBC0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/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Other Situations…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Other Hand Signals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Biggs H.O.G. uses various hand signals to pass information throughout the formation.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Be alert for hand signals.  Pass forward or back as appropriate.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7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DB87FF-55F7-4E42-BDAE-88E0B51E825D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/>
          </a:p>
        </p:txBody>
      </p:sp>
      <p:sp>
        <p:nvSpPr>
          <p:cNvPr id="778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Split Group or Lost Rider</a:t>
            </a:r>
          </a:p>
        </p:txBody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001000" cy="1752600"/>
          </a:xfrm>
        </p:spPr>
        <p:txBody>
          <a:bodyPr/>
          <a:lstStyle/>
          <a:p>
            <a:pPr eaLnBrk="1" hangingPunct="1"/>
            <a:r>
              <a:rPr lang="en-US" altLang="en-US" sz="2100">
                <a:latin typeface="Comic Sans MS" panose="030F0702030302020204" pitchFamily="66" charset="0"/>
              </a:rPr>
              <a:t>Watch your mirrors, especially after stoplights or turns at an intersection</a:t>
            </a:r>
          </a:p>
          <a:p>
            <a:pPr eaLnBrk="1" hangingPunct="1"/>
            <a:r>
              <a:rPr lang="en-US" altLang="en-US" sz="2100">
                <a:latin typeface="Comic Sans MS" panose="030F0702030302020204" pitchFamily="66" charset="0"/>
              </a:rPr>
              <a:t>That is when a group is most likely to get split</a:t>
            </a:r>
          </a:p>
        </p:txBody>
      </p:sp>
      <p:pic>
        <p:nvPicPr>
          <p:cNvPr id="77831" name="Picture 3" descr="IMG_79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4038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3" descr="C:\Users\Wickersham\Pictures\HOG Pics\Carson City 2013\IMG_8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1250" r="22656"/>
          <a:stretch>
            <a:fillRect/>
          </a:stretch>
        </p:blipFill>
        <p:spPr bwMode="auto">
          <a:xfrm>
            <a:off x="4648200" y="3124200"/>
            <a:ext cx="42941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798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1CBC65-5824-4C9D-A6B9-8C965D00045D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/>
          </a:p>
        </p:txBody>
      </p:sp>
      <p:sp>
        <p:nvSpPr>
          <p:cNvPr id="798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Split Group or Lost Rider</a:t>
            </a:r>
          </a:p>
        </p:txBody>
      </p:sp>
      <p:sp>
        <p:nvSpPr>
          <p:cNvPr id="798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52578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100">
                <a:latin typeface="Comic Sans MS" panose="030F0702030302020204" pitchFamily="66" charset="0"/>
              </a:rPr>
              <a:t>When the group is split, OR we have lost a rider:</a:t>
            </a:r>
          </a:p>
          <a:p>
            <a:pPr eaLnBrk="1" hangingPunct="1"/>
            <a:r>
              <a:rPr lang="en-US" altLang="en-US" sz="2100">
                <a:latin typeface="Comic Sans MS" panose="030F0702030302020204" pitchFamily="66" charset="0"/>
              </a:rPr>
              <a:t>Signal the riders in front by raising the left arm straight up with the hand in a fist.</a:t>
            </a:r>
          </a:p>
          <a:p>
            <a:pPr eaLnBrk="1" hangingPunct="1"/>
            <a:r>
              <a:rPr lang="en-US" altLang="en-US" sz="2100">
                <a:latin typeface="Comic Sans MS" panose="030F0702030302020204" pitchFamily="66" charset="0"/>
              </a:rPr>
              <a:t>Leader acknowledges with the same signal.</a:t>
            </a:r>
          </a:p>
          <a:p>
            <a:pPr eaLnBrk="1" hangingPunct="1"/>
            <a:r>
              <a:rPr lang="en-US" altLang="en-US" sz="2100">
                <a:latin typeface="Comic Sans MS" panose="030F0702030302020204" pitchFamily="66" charset="0"/>
              </a:rPr>
              <a:t>Leader will take action to reform the group.</a:t>
            </a:r>
          </a:p>
          <a:p>
            <a:pPr eaLnBrk="1" hangingPunct="1"/>
            <a:r>
              <a:rPr lang="en-US" altLang="en-US" sz="2100">
                <a:latin typeface="Comic Sans MS" panose="030F0702030302020204" pitchFamily="66" charset="0"/>
              </a:rPr>
              <a:t>A group broken up by cars, but in sight, is not split.</a:t>
            </a:r>
          </a:p>
          <a:p>
            <a:pPr eaLnBrk="1" hangingPunct="1"/>
            <a:r>
              <a:rPr lang="en-US" altLang="en-US" sz="2100">
                <a:latin typeface="Comic Sans MS" panose="030F0702030302020204" pitchFamily="66" charset="0"/>
              </a:rPr>
              <a:t>Pass signal forward.</a:t>
            </a:r>
          </a:p>
          <a:p>
            <a:pPr eaLnBrk="1" hangingPunct="1"/>
            <a:endParaRPr lang="en-US" altLang="en-US" sz="2000"/>
          </a:p>
        </p:txBody>
      </p:sp>
      <p:pic>
        <p:nvPicPr>
          <p:cNvPr id="79879" name="Picture 4" descr="J:\Lost Ride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286000"/>
            <a:ext cx="24399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320513-B9D0-49C2-B159-7A91C7C155F5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Group Riding Manual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3886200" cy="4648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BiggsHOG.com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Members Only Area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Please read</a:t>
            </a:r>
          </a:p>
          <a:p>
            <a:pPr eaLnBrk="1" hangingPunct="1"/>
            <a:endParaRPr lang="en-US" altLang="en-US"/>
          </a:p>
        </p:txBody>
      </p:sp>
      <p:pic>
        <p:nvPicPr>
          <p:cNvPr id="10247" name="Picture 4" descr="C:\Nelson\Motorcycle\Road Guard\RG &amp; GR Manual\Graphics\GRM Cove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35125"/>
            <a:ext cx="3305175" cy="427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819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6F96EB-9420-4034-AA32-A9937876833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/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Need More Space?</a:t>
            </a:r>
          </a:p>
        </p:txBody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5257800" cy="4648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Possibly because of inexperience, road conditions, bike's handling, or crowding from the rear.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Signal with left arm down waving hand rearward.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Riders behind should drop back.</a:t>
            </a:r>
          </a:p>
        </p:txBody>
      </p:sp>
      <p:pic>
        <p:nvPicPr>
          <p:cNvPr id="81927" name="Picture 4" descr="J:\More Space 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3622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5" descr="J:\More Space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75100"/>
            <a:ext cx="23622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839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0110B9-5B26-42BF-BA94-FD31587852A8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/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Need to Drop Back or Stop?</a:t>
            </a:r>
          </a:p>
        </p:txBody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4800600" cy="4648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A rider may drop out and take up a position in front of the Sweep.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Pull out and wave riders past or just wave riders past, safely.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Sweep will stay with you.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Worst case, slow gently and safely then pull off the road and stop.</a:t>
            </a:r>
          </a:p>
        </p:txBody>
      </p:sp>
      <p:pic>
        <p:nvPicPr>
          <p:cNvPr id="83975" name="Picture 4" descr="J:\Come Forward 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7432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5" descr="J:\Come Forward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98900"/>
            <a:ext cx="27432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8602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3D24EE-B273-4CB3-9244-2110D0C0860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/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Road Hazards</a:t>
            </a:r>
          </a:p>
        </p:txBody>
      </p:sp>
      <p:sp>
        <p:nvSpPr>
          <p:cNvPr id="860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9925" y="1371600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en-US" sz="2000">
                <a:latin typeface="Comic Sans MS" panose="030F0702030302020204" pitchFamily="66" charset="0"/>
              </a:rPr>
              <a:t>Point to it so the rider behind sees the problem:</a:t>
            </a:r>
          </a:p>
          <a:p>
            <a:pPr lvl="1" eaLnBrk="1" hangingPunct="1"/>
            <a:r>
              <a:rPr lang="en-US" altLang="en-US" sz="1800">
                <a:latin typeface="Comic Sans MS" panose="030F0702030302020204" pitchFamily="66" charset="0"/>
              </a:rPr>
              <a:t>Left hand</a:t>
            </a:r>
          </a:p>
          <a:p>
            <a:pPr lvl="1" eaLnBrk="1" hangingPunct="1"/>
            <a:r>
              <a:rPr lang="en-US" altLang="en-US" sz="1800">
                <a:latin typeface="Comic Sans MS" panose="030F0702030302020204" pitchFamily="66" charset="0"/>
              </a:rPr>
              <a:t>Left or right foot</a:t>
            </a:r>
          </a:p>
          <a:p>
            <a:pPr eaLnBrk="1" hangingPunct="1"/>
            <a:r>
              <a:rPr lang="en-US" altLang="en-US" sz="2000">
                <a:latin typeface="Comic Sans MS" panose="030F0702030302020204" pitchFamily="66" charset="0"/>
              </a:rPr>
              <a:t>Pass signal back.</a:t>
            </a:r>
          </a:p>
        </p:txBody>
      </p:sp>
      <p:pic>
        <p:nvPicPr>
          <p:cNvPr id="86023" name="Picture 5" descr="J:\Left Hazar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25800"/>
            <a:ext cx="333692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6" descr="J:\Right Hazar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981200"/>
            <a:ext cx="28908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880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C9E17B-4BF8-4C9E-B992-9674A05BC310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/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Standard Signals</a:t>
            </a:r>
          </a:p>
        </p:txBody>
      </p:sp>
      <p:sp>
        <p:nvSpPr>
          <p:cNvPr id="880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5029200" cy="24384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Standard California hand signals, plus Chapter signals are used.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Pass signal back.</a:t>
            </a:r>
          </a:p>
        </p:txBody>
      </p:sp>
      <p:pic>
        <p:nvPicPr>
          <p:cNvPr id="88071" name="Picture 5" descr="J:\Slow Dow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514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6" descr="J:\Left Turn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32275"/>
            <a:ext cx="2590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7" descr="J:\Right Tur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33863"/>
            <a:ext cx="19716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Standard Maneuvers</a:t>
            </a:r>
          </a:p>
        </p:txBody>
      </p:sp>
      <p:pic>
        <p:nvPicPr>
          <p:cNvPr id="90115" name="Content Placeholder 7" descr="Zion Bryce Trip 2011 05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1600200"/>
            <a:ext cx="6197600" cy="4648200"/>
          </a:xfrm>
        </p:spPr>
      </p:pic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901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6BFADC-AE58-4BC8-9919-56C18506AFDC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Stop Signs and Red Lights</a:t>
            </a:r>
          </a:p>
        </p:txBody>
      </p:sp>
      <p:pic>
        <p:nvPicPr>
          <p:cNvPr id="92163" name="Content Placeholder 8" descr="Zion Bryce Trip 2011 15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1600200"/>
            <a:ext cx="6197600" cy="464820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921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1E7C7D-BC1A-452A-BB91-1031DA22580B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942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 dirty="0"/>
          </a:p>
        </p:txBody>
      </p:sp>
      <p:sp>
        <p:nvSpPr>
          <p:cNvPr id="942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Stop Signs and Red Lights</a:t>
            </a:r>
          </a:p>
        </p:txBody>
      </p:sp>
      <p:sp>
        <p:nvSpPr>
          <p:cNvPr id="942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Pull up two-by-two.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Don’t block the center of the lane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So the Ride Leader can see the Sweep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Ensure it is safe to proceed.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Take off together and immediately reestablish stagger.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656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782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766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27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105400" y="1828800"/>
            <a:ext cx="0" cy="3810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68" name="TextBox 1"/>
          <p:cNvSpPr txBox="1">
            <a:spLocks noChangeArrowheads="1"/>
          </p:cNvSpPr>
          <p:nvPr/>
        </p:nvSpPr>
        <p:spPr bwMode="auto">
          <a:xfrm>
            <a:off x="1976438" y="373063"/>
            <a:ext cx="617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Approaching a Stop Sign or Stop Light From Stagger Position</a:t>
            </a:r>
          </a:p>
        </p:txBody>
      </p:sp>
      <p:pic>
        <p:nvPicPr>
          <p:cNvPr id="13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9C0C653-1640-4EC0-B88C-D46422C48E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0276921-D587-4B25-9F59-AD8BAC3A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2446AE6-FC25-4B38-81DE-66B9B55A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06389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5 -0.006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3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15278 -0.0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6667 -0.006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25 -0.0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25347 -0.045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4103688"/>
            <a:ext cx="5095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24325"/>
            <a:ext cx="509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4178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6083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402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14020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105400" y="1828800"/>
            <a:ext cx="0" cy="3810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316" name="TextBox 11"/>
          <p:cNvSpPr txBox="1">
            <a:spLocks noChangeArrowheads="1"/>
          </p:cNvSpPr>
          <p:nvPr/>
        </p:nvSpPr>
        <p:spPr bwMode="auto">
          <a:xfrm>
            <a:off x="1976438" y="373063"/>
            <a:ext cx="617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Approaching a Stop Sign or Stop Light From Single File Position</a:t>
            </a:r>
          </a:p>
        </p:txBody>
      </p:sp>
      <p:pic>
        <p:nvPicPr>
          <p:cNvPr id="13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DC10339-5D1B-4561-A00E-0A2423766D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3BA2490-EF5D-4E90-8EE8-70AE8A9C4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D939092-08A1-44F6-8E37-85A5C5F4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7223 -0.0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-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7986 0.06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225 -0.03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33333 0.078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6024 -0.0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-16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0.37691 0.02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276725"/>
            <a:ext cx="509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906838"/>
            <a:ext cx="5095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9572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71963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8766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362200" y="1971675"/>
            <a:ext cx="0" cy="3810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8B8609D-1A4E-4E8B-A0EA-81E478799C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2FD9BB0-3A52-488D-8789-D08E02AD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FB07A1-C4D2-4430-8734-391706BC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7AA68DFC-6220-40F5-A538-7F29FC10A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kern="0" dirty="0">
                <a:latin typeface="Comic Sans MS" panose="030F0702030302020204" pitchFamily="66" charset="0"/>
              </a:rPr>
              <a:t>Leaving From A Stop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99601 -0.00139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92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0 L 0.95833 -0.00625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556E-17 -1.11111E-6 L 0.98333 0.00278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67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7556E-17 -2.96296E-6 L 0.94167 -0.00671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83" y="-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8.33333E-7 -3.33333E-6 L 0.9776 0.00556 " pathEditMode="relative" rAng="0" ptsTypes="AA">
                                      <p:cBhvr>
                                        <p:cTn id="18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72" y="2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5.55556E-7 -2.96296E-6 L 0.99757 0.05579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8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Safety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HOG mission: “Ride and have fun.”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Safety has priority.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Safety promotes fun.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Safe group riding is possible when all members of the group understand and follow safe group-riding practices.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Biggs H.O.G believes that F-101 and F-201 increase understanding of our safe group-riding practices.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0394507-9DCE-4EF2-91B4-26E4A0A42FE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D7EF6AD-E305-43F3-87B8-924DF2CF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2466D9-E7C0-4CB4-810C-9CAD36AD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85BB83-98A9-4CAC-A68F-76A299EBFEB5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0"/>
          <p:cNvSpPr txBox="1">
            <a:spLocks noChangeArrowheads="1"/>
          </p:cNvSpPr>
          <p:nvPr/>
        </p:nvSpPr>
        <p:spPr bwMode="auto">
          <a:xfrm>
            <a:off x="495300" y="1828800"/>
            <a:ext cx="7848600" cy="304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latin typeface="Comic Sans MS" pitchFamily="66" charset="0"/>
              </a:rPr>
              <a:t>When approaching a large truck, from either direction, the bikes nearest the truck give a quick hand or leg signal and move laterally away from the truck, then back to resume position after passing truck.</a:t>
            </a:r>
          </a:p>
          <a:p>
            <a:pPr marL="342900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latin typeface="Comic Sans MS" pitchFamily="66" charset="0"/>
              </a:rPr>
              <a:t>Move only as far as comfortable.  </a:t>
            </a:r>
          </a:p>
          <a:p>
            <a:pPr marL="342900" indent="-342900" eaLnBrk="1" hangingPunct="1">
              <a:buFont typeface="Wingdings" pitchFamily="2" charset="2"/>
              <a:buChar char="§"/>
              <a:defRPr/>
            </a:pPr>
            <a:r>
              <a:rPr lang="en-US" dirty="0">
                <a:latin typeface="Comic Sans MS" pitchFamily="66" charset="0"/>
              </a:rPr>
              <a:t>Do not vary speed.  </a:t>
            </a:r>
          </a:p>
          <a:p>
            <a:pPr eaLnBrk="1" hangingPunct="1">
              <a:defRPr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102403" name="TextBox 1"/>
          <p:cNvSpPr txBox="1">
            <a:spLocks noChangeArrowheads="1"/>
          </p:cNvSpPr>
          <p:nvPr/>
        </p:nvSpPr>
        <p:spPr bwMode="auto">
          <a:xfrm>
            <a:off x="1981200" y="457200"/>
            <a:ext cx="636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Modified Stagger for Passing Large Trucks, Either Direction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E9838-92C5-4B8A-B122-DA8126AF53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35B06-0493-4BE8-AC54-0590FC8E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D1ED2-AF58-4938-ABFA-309B1273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DB87C3-7F2D-4857-88F8-1F374716CDF2}"/>
              </a:ext>
            </a:extLst>
          </p:cNvPr>
          <p:cNvCxnSpPr/>
          <p:nvPr/>
        </p:nvCxnSpPr>
        <p:spPr>
          <a:xfrm flipH="1">
            <a:off x="1143000" y="2678477"/>
            <a:ext cx="685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148F4E-D18E-4F10-A85B-D68174993473}"/>
              </a:ext>
            </a:extLst>
          </p:cNvPr>
          <p:cNvCxnSpPr/>
          <p:nvPr/>
        </p:nvCxnSpPr>
        <p:spPr>
          <a:xfrm flipH="1">
            <a:off x="958454" y="4762127"/>
            <a:ext cx="685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6817911-FBEB-4C16-A643-9C25AB0AA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056" y="2832643"/>
            <a:ext cx="382190" cy="21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C936C2-A02B-4735-931D-99705851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636" y="3150393"/>
            <a:ext cx="423504" cy="22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Picture 29">
            <a:extLst>
              <a:ext uri="{FF2B5EF4-FFF2-40B4-BE49-F238E27FC236}">
                <a16:creationId xmlns:a16="http://schemas.microsoft.com/office/drawing/2014/main" id="{74694C43-86D9-4794-A9AC-2FF63A09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894" y="2841280"/>
            <a:ext cx="342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B30FB6-6FE8-4FD3-87C2-D7ADA0A9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784" y="2838328"/>
            <a:ext cx="342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29C5BC-DBC7-4327-BE2D-9DBB8DE8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565" y="3336131"/>
            <a:ext cx="342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1" name="Picture 37">
            <a:extLst>
              <a:ext uri="{FF2B5EF4-FFF2-40B4-BE49-F238E27FC236}">
                <a16:creationId xmlns:a16="http://schemas.microsoft.com/office/drawing/2014/main" id="{68522566-EC89-4A8B-A1BB-4C875317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812" y="3068143"/>
            <a:ext cx="382190" cy="2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C39229-85BD-4E2E-AF54-E13D68FB42ED}"/>
              </a:ext>
            </a:extLst>
          </p:cNvPr>
          <p:cNvCxnSpPr/>
          <p:nvPr/>
        </p:nvCxnSpPr>
        <p:spPr>
          <a:xfrm flipH="1">
            <a:off x="9372600" y="3667125"/>
            <a:ext cx="742950" cy="0"/>
          </a:xfrm>
          <a:prstGeom prst="line">
            <a:avLst/>
          </a:prstGeom>
          <a:ln w="69850">
            <a:solidFill>
              <a:srgbClr val="FFFF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2" descr="C:\Users\Owner\Documents\Documents\Safety\LD F-201\hourglass-icon[1].jpg">
            <a:extLst>
              <a:ext uri="{FF2B5EF4-FFF2-40B4-BE49-F238E27FC236}">
                <a16:creationId xmlns:a16="http://schemas.microsoft.com/office/drawing/2014/main" id="{842AAB5C-4564-413F-B98E-9E24872B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5429250"/>
            <a:ext cx="215504" cy="17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6" name="TextBox 21">
            <a:extLst>
              <a:ext uri="{FF2B5EF4-FFF2-40B4-BE49-F238E27FC236}">
                <a16:creationId xmlns:a16="http://schemas.microsoft.com/office/drawing/2014/main" id="{6A2CA77E-2028-4E5A-B9F6-8338B5D89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802607"/>
            <a:ext cx="5600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Comic Sans MS" panose="030F0702030302020204" pitchFamily="66" charset="0"/>
              </a:rPr>
              <a:t>2+ Lanes in Same Direction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E45E8B6-B24B-490D-A601-857C62C52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19" y="3954368"/>
            <a:ext cx="2022872" cy="68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289EA3-C567-4A73-BD32-48B5F8A3E907}"/>
              </a:ext>
            </a:extLst>
          </p:cNvPr>
          <p:cNvCxnSpPr>
            <a:cxnSpLocks/>
          </p:cNvCxnSpPr>
          <p:nvPr/>
        </p:nvCxnSpPr>
        <p:spPr>
          <a:xfrm flipH="1" flipV="1">
            <a:off x="-322993" y="3795181"/>
            <a:ext cx="12279049" cy="831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78B8A8C-4DC3-4546-A9E1-151614D2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429" y="3092915"/>
            <a:ext cx="382190" cy="21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own Arrow 13">
            <a:extLst>
              <a:ext uri="{FF2B5EF4-FFF2-40B4-BE49-F238E27FC236}">
                <a16:creationId xmlns:a16="http://schemas.microsoft.com/office/drawing/2014/main" id="{20240EB3-2565-46C2-8568-DA748E6BE4A6}"/>
              </a:ext>
            </a:extLst>
          </p:cNvPr>
          <p:cNvSpPr/>
          <p:nvPr/>
        </p:nvSpPr>
        <p:spPr>
          <a:xfrm>
            <a:off x="7662267" y="5264944"/>
            <a:ext cx="92869" cy="164306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1DA9F22-F276-4AA4-A9AA-2AA9021B38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5EA6EB7-FB79-401C-AECA-CF8EB0FC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2F73A1-934A-4075-B694-E3353C85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 dirty="0"/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DC7CFE7A-A3C1-4F09-9A71-7AF870EB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"/>
            <a:ext cx="636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Modified Stagger for Passing Large Trucks, Either Direction</a:t>
            </a:r>
          </a:p>
        </p:txBody>
      </p:sp>
    </p:spTree>
    <p:extLst>
      <p:ext uri="{BB962C8B-B14F-4D97-AF65-F5344CB8AC3E}">
        <p14:creationId xmlns:p14="http://schemas.microsoft.com/office/powerpoint/2010/main" val="42624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25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51328 0.00278 " pathEditMode="relative" rAng="0" ptsTypes="AA">
                                      <p:cBhvr>
                                        <p:cTn id="10" dur="5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1.06692 -0.00069 " pathEditMode="relative" rAng="0" ptsTypes="AA">
                                      <p:cBhvr>
                                        <p:cTn id="16" dur="2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46" y="-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5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25 -4.81481E-6 L 0.31146 -0.06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0.31146 -0.0618 L 0.50547 -0.05995 " pathEditMode="relative" rAng="0" ptsTypes="AA">
                                      <p:cBhvr>
                                        <p:cTn id="22" dur="4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animMotion origin="layout" path="M 0.50547 -0.05996 L 0.59219 0.01157 " pathEditMode="relative" rAng="0" ptsTypes="AA">
                                      <p:cBhvr>
                                        <p:cTn id="24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32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animMotion origin="layout" path="M 0.59219 0.01157 L 1.10638 0.01157 " pathEditMode="relative" rAng="0" ptsTypes="AA">
                                      <p:cBhvr>
                                        <p:cTn id="26" dur="1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-3.54167E-6 -3.7037E-6 L 1.06693 -0.00069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4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0182 0.03542 L 0.29622 0.04375 " pathEditMode="relative" rAng="0" ptsTypes="AA">
                                      <p:cBhvr>
                                        <p:cTn id="30" dur="8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4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.29622 0.04375 L 0.39726 -0.020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321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.39726 -0.02037 L 0.59127 -0.01852 " pathEditMode="relative" rAng="0" ptsTypes="AA">
                                      <p:cBhvr>
                                        <p:cTn id="34" dur="475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animMotion origin="layout" path="M 0.59127 -0.01852 L 0.67799 0.05301 " pathEditMode="relative" rAng="0" ptsTypes="AA">
                                      <p:cBhvr>
                                        <p:cTn id="36" dur="225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356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fill="hold" nodeType="withEffect">
                                  <p:stCondLst>
                                    <p:cond delay="23100"/>
                                  </p:stCondLst>
                                  <p:childTnLst>
                                    <p:animMotion origin="layout" path="M 0.67799 0.05301 L 1.08502 0.05301 " pathEditMode="relative" rAng="0" ptsTypes="AA">
                                      <p:cBhvr>
                                        <p:cTn id="38" dur="9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58333E-6 -7.40741E-7 L 1.06693 -0.00069 " pathEditMode="relative" rAng="0" ptsTypes="AA">
                                      <p:cBhvr>
                                        <p:cTn id="40" dur="2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46" y="-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animMotion origin="layout" path="M -0.00065 0.03425 L 0.35183 0.04606 " pathEditMode="relative" rAng="0" ptsTypes="AA">
                                      <p:cBhvr>
                                        <p:cTn id="42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57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fill="hold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0.35183 0.04606 L 0.45287 -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321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Motion origin="layout" path="M 0.45287 -0.01806 L 0.64688 -0.01621 " pathEditMode="relative" rAng="0" ptsTypes="AA">
                                      <p:cBhvr>
                                        <p:cTn id="46" dur="5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animMotion origin="layout" path="M 0.64688 -0.01621 L 0.7336 0.05532 " pathEditMode="relative" rAng="0" ptsTypes="AA">
                                      <p:cBhvr>
                                        <p:cTn id="48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356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animMotion origin="layout" path="M 0.7336 0.05532 L 1.14063 0.05532 " pathEditMode="relative" rAng="0" ptsTypes="AA">
                                      <p:cBhvr>
                                        <p:cTn id="50" dur="9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1.66667E-6 -4.07407E-6 L 0.3461 0.00116 " pathEditMode="relative" rAng="0" ptsTypes="AA">
                                      <p:cBhvr>
                                        <p:cTn id="52" dur="8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5" y="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6" presetClass="path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animMotion origin="layout" path="M 0.3461 0.00116 L 0.42201 -0.03518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182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fill="hold" nodeType="withEffect">
                                  <p:stCondLst>
                                    <p:cond delay="23100"/>
                                  </p:stCondLst>
                                  <p:childTnLst>
                                    <p:animMotion origin="layout" path="M 0.42201 -0.03518 L 0.72643 -0.03888 " pathEditMode="relative" rAng="0" ptsTypes="AA">
                                      <p:cBhvr>
                                        <p:cTn id="56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18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fill="hold" nodeType="withEffect">
                                  <p:stCondLst>
                                    <p:cond delay="29400"/>
                                  </p:stCondLst>
                                  <p:childTnLst>
                                    <p:animMotion origin="layout" path="M 0.72643 -0.03888 L 0.82318 0.002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2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animMotion origin="layout" path="M 0.82318 0.00255 L 1.07709 0.00417 " pathEditMode="relative" rAng="0" ptsTypes="AA">
                                      <p:cBhvr>
                                        <p:cTn id="60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Passing Large Vehicles</a:t>
            </a:r>
          </a:p>
        </p:txBody>
      </p:sp>
      <p:pic>
        <p:nvPicPr>
          <p:cNvPr id="106499" name="Content Placeholder 6" descr="Zion Bryce Trip 2011 11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525" y="1600200"/>
            <a:ext cx="6584950" cy="464820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065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27D6F5-69F4-40D0-AD13-F6E56538C1B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Changing Lanes</a:t>
            </a:r>
          </a:p>
        </p:txBody>
      </p:sp>
      <p:pic>
        <p:nvPicPr>
          <p:cNvPr id="108547" name="Content Placeholder 10" descr="Sequoia 2010 02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00200"/>
            <a:ext cx="7086600" cy="4648200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085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2BA2BF-9D66-4217-832B-AD5A4737CE4D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656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782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76675"/>
            <a:ext cx="509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766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021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9147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33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9898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27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xplosion 1 18"/>
          <p:cNvSpPr/>
          <p:nvPr/>
        </p:nvSpPr>
        <p:spPr>
          <a:xfrm>
            <a:off x="19050" y="454501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5202238" y="37846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733425" y="37877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" name="Explosion 1 21"/>
          <p:cNvSpPr/>
          <p:nvPr/>
        </p:nvSpPr>
        <p:spPr>
          <a:xfrm>
            <a:off x="1343025" y="45767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2333625" y="37877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4" name="Explosion 1 23"/>
          <p:cNvSpPr/>
          <p:nvPr/>
        </p:nvSpPr>
        <p:spPr>
          <a:xfrm>
            <a:off x="3019425" y="46132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3781425" y="380365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2" name="Explosion 1 31"/>
          <p:cNvSpPr/>
          <p:nvPr/>
        </p:nvSpPr>
        <p:spPr>
          <a:xfrm>
            <a:off x="4514850" y="45767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" name="Explosion 1 38"/>
          <p:cNvSpPr/>
          <p:nvPr/>
        </p:nvSpPr>
        <p:spPr>
          <a:xfrm>
            <a:off x="6040438" y="46228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0" name="Explosion 1 39"/>
          <p:cNvSpPr/>
          <p:nvPr/>
        </p:nvSpPr>
        <p:spPr>
          <a:xfrm>
            <a:off x="6807200" y="38401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" name="Explosion 1 40"/>
          <p:cNvSpPr/>
          <p:nvPr/>
        </p:nvSpPr>
        <p:spPr>
          <a:xfrm>
            <a:off x="7639050" y="44450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2" name="Explosion 1 41"/>
          <p:cNvSpPr/>
          <p:nvPr/>
        </p:nvSpPr>
        <p:spPr>
          <a:xfrm>
            <a:off x="8429625" y="37893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0622" name="TextBox 2"/>
          <p:cNvSpPr txBox="1">
            <a:spLocks noChangeArrowheads="1"/>
          </p:cNvSpPr>
          <p:nvPr/>
        </p:nvSpPr>
        <p:spPr bwMode="auto">
          <a:xfrm>
            <a:off x="528638" y="1524000"/>
            <a:ext cx="851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When signal is given, pass signal back and check mirrors.  When bikes behind move, commence lane change.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4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1C573675-4216-4935-824D-284E65DB9E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DC0F0338-3CF2-4A93-89C4-3A5854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7007EFFC-3C7C-4F55-A9A2-FA5C93F7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 dirty="0"/>
          </a:p>
        </p:txBody>
      </p:sp>
      <p:sp>
        <p:nvSpPr>
          <p:cNvPr id="48" name="Title 8">
            <a:extLst>
              <a:ext uri="{FF2B5EF4-FFF2-40B4-BE49-F238E27FC236}">
                <a16:creationId xmlns:a16="http://schemas.microsoft.com/office/drawing/2014/main" id="{F5FB5098-C638-4E5D-BC82-659F65BD200F}"/>
              </a:ext>
            </a:extLst>
          </p:cNvPr>
          <p:cNvSpPr txBox="1">
            <a:spLocks/>
          </p:cNvSpPr>
          <p:nvPr/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altLang="en-US" kern="0">
                <a:latin typeface="Comic Sans MS" panose="030F0702030302020204" pitchFamily="66" charset="0"/>
              </a:rPr>
              <a:t>Changing Lanes</a:t>
            </a:r>
            <a:endParaRPr lang="en-US" altLang="en-US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66667E-6 6.19796E-7 L 0.00313 -0.18663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934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11111E-6 2.47919E-6 L -0.00486 -0.18964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948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3.33333E-6 -4.85661E-6 L 3.33333E-6 -0.19842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2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3.33333E-6 -4.62535E-7 L 3.33333E-6 -0.21207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1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33333E-6 -4.7271E-6 L -3.33333E-6 -0.19125 " pathEditMode="relative" rAng="0" ptsTypes="AA">
                                      <p:cBhvr>
                                        <p:cTn id="6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7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33333E-6 7.9556E-7 L -3.33333E-6 -0.19542 " pathEditMode="relative" rAng="0" ptsTypes="AA">
                                      <p:cBhvr>
                                        <p:cTn id="6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8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3.33333E-6 -4.85661E-6 L 3.33333E-6 -0.19842 " pathEditMode="relative" rAng="0" ptsTypes="AA">
                                      <p:cBhvr>
                                        <p:cTn id="7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3.33333E-6 -3.70953E-6 L 3.33333E-6 -0.20536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6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3.33333E-6 -3.87604E-6 L 3.33333E-6 -0.18547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7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3.33333E-6 7.9556E-7 L 3.33333E-6 -0.19542 " pathEditMode="relative" rAng="0" ptsTypes="AA">
                                      <p:cBhvr>
                                        <p:cTn id="7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8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5.55112E-17 2.46994E-6 L 5.55112E-17 -0.20074 " pathEditMode="relative" rAng="0" ptsTypes="AA">
                                      <p:cBhvr>
                                        <p:cTn id="7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3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2.22222E-6 1.08233E-6 L -0.00278 -0.20814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40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1.66667E-6 -4.7271E-6 L 0.00312 -0.18015 " pathEditMode="relative" rAng="0" ptsTypes="AA">
                                      <p:cBhvr>
                                        <p:cTn id="82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9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3.33333E-6 -1.89639E-6 L -3.33333E-6 -0.19241 " pathEditMode="relative" rAng="0" ptsTypes="AA">
                                      <p:cBhvr>
                                        <p:cTn id="84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2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3.33333E-6 -2.32192E-6 L 0.00295 -0.18686 " pathEditMode="relative" rAng="0" ptsTypes="AA">
                                      <p:cBhvr>
                                        <p:cTn id="86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34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1.94444E-6 -4.12581E-6 L 0.00295 -0.19981 " pathEditMode="relative" rAng="0" ptsTypes="AA">
                                      <p:cBhvr>
                                        <p:cTn id="88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99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grpId="2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1.38889E-6 -1.48011E-6 L 0.00295 -0.17576 " pathEditMode="relative" rAng="0" ptsTypes="AA">
                                      <p:cBhvr>
                                        <p:cTn id="90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878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3.33333E-6 -8.69565E-7 L -3.33333E-6 -0.18432 " pathEditMode="relative" rAng="0" ptsTypes="AA">
                                      <p:cBhvr>
                                        <p:cTn id="9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2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2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3.33333E-6 4.15356E-6 L 0.00243 -0.20606 " pathEditMode="relative" rAng="0" ptsTypes="AA">
                                      <p:cBhvr>
                                        <p:cTn id="94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031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3.06198E-6 L 3.33333E-6 -0.21508 " pathEditMode="relative" rAng="0" ptsTypes="AA">
                                      <p:cBhvr>
                                        <p:cTn id="96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5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grpId="2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5E-6 4.62535E-7 L 0.00313 -0.16096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4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3.33333E-6 -3.51526E-7 L -3.33333E-6 -0.17738 " pathEditMode="relative" rAng="0" ptsTypes="AA">
                                      <p:cBhvr>
                                        <p:cTn id="100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3.33333E-6 3.87604E-6 L -3.33333E-6 -0.18756 " pathEditMode="relative" rAng="0" ptsTypes="AA">
                                      <p:cBhvr>
                                        <p:cTn id="102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8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1.11111E-6 2.34968E-6 L -0.00278 -0.19681 " pathEditMode="relative" rAng="0" ptsTypes="AA">
                                      <p:cBhvr>
                                        <p:cTn id="104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9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2" grpId="0" animBg="1"/>
      <p:bldP spid="32" grpId="1" animBg="1"/>
      <p:bldP spid="32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656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782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76675"/>
            <a:ext cx="509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766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8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9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021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9147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33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9898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27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xplosion 1 18"/>
          <p:cNvSpPr/>
          <p:nvPr/>
        </p:nvSpPr>
        <p:spPr>
          <a:xfrm>
            <a:off x="19050" y="454501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5202238" y="37846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733425" y="37877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" name="Explosion 1 21"/>
          <p:cNvSpPr/>
          <p:nvPr/>
        </p:nvSpPr>
        <p:spPr>
          <a:xfrm>
            <a:off x="1343025" y="45767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2333625" y="37877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4" name="Explosion 1 23"/>
          <p:cNvSpPr/>
          <p:nvPr/>
        </p:nvSpPr>
        <p:spPr>
          <a:xfrm>
            <a:off x="3019425" y="46132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3781425" y="380365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2" name="Explosion 1 31"/>
          <p:cNvSpPr/>
          <p:nvPr/>
        </p:nvSpPr>
        <p:spPr>
          <a:xfrm>
            <a:off x="4514850" y="45767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" name="Explosion 1 38"/>
          <p:cNvSpPr/>
          <p:nvPr/>
        </p:nvSpPr>
        <p:spPr>
          <a:xfrm>
            <a:off x="6040438" y="46228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0" name="Explosion 1 39"/>
          <p:cNvSpPr/>
          <p:nvPr/>
        </p:nvSpPr>
        <p:spPr>
          <a:xfrm>
            <a:off x="6807200" y="38401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" name="Explosion 1 40"/>
          <p:cNvSpPr/>
          <p:nvPr/>
        </p:nvSpPr>
        <p:spPr>
          <a:xfrm>
            <a:off x="7639050" y="44450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2" name="Explosion 1 41"/>
          <p:cNvSpPr/>
          <p:nvPr/>
        </p:nvSpPr>
        <p:spPr>
          <a:xfrm>
            <a:off x="8429625" y="37893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4718" name="TextBox 2"/>
          <p:cNvSpPr txBox="1">
            <a:spLocks noChangeArrowheads="1"/>
          </p:cNvSpPr>
          <p:nvPr/>
        </p:nvSpPr>
        <p:spPr bwMode="auto">
          <a:xfrm>
            <a:off x="528638" y="1524000"/>
            <a:ext cx="851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When a car is in the next lane, be patient.  Don’t trap the car by moving too soon.  Allow time for the car to leave.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4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2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2632075"/>
            <a:ext cx="13731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Down Arrow 45"/>
          <p:cNvSpPr/>
          <p:nvPr/>
        </p:nvSpPr>
        <p:spPr>
          <a:xfrm>
            <a:off x="8897938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7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6086475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741613" y="2455863"/>
            <a:ext cx="2744787" cy="31813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792DCA4F-1C2C-44FC-8FA8-90575D0AEE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2BB28DC2-FAA7-48A4-9517-1BB21020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6276C9B3-FE2C-42F8-8A2C-E9F3513A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 dirty="0"/>
          </a:p>
        </p:txBody>
      </p:sp>
      <p:sp>
        <p:nvSpPr>
          <p:cNvPr id="50" name="Title 8">
            <a:extLst>
              <a:ext uri="{FF2B5EF4-FFF2-40B4-BE49-F238E27FC236}">
                <a16:creationId xmlns:a16="http://schemas.microsoft.com/office/drawing/2014/main" id="{5D44BC5A-E14B-4801-A7A3-764B5E1E17FA}"/>
              </a:ext>
            </a:extLst>
          </p:cNvPr>
          <p:cNvSpPr txBox="1">
            <a:spLocks/>
          </p:cNvSpPr>
          <p:nvPr/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altLang="en-US" kern="0">
                <a:latin typeface="Comic Sans MS" panose="030F0702030302020204" pitchFamily="66" charset="0"/>
              </a:rPr>
              <a:t>Changing Lanes</a:t>
            </a:r>
            <a:endParaRPr lang="en-US" altLang="en-US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66667E-6 6.19796E-7 L 0.00313 -0.18663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934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11111E-6 2.47919E-6 L -0.00486 -0.18964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948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3.33333E-6 -4.85661E-6 L 3.33333E-6 -0.19842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2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3.33333E-6 -4.62535E-7 L 3.33333E-6 -0.21207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1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33333E-6 -4.7271E-6 L -3.33333E-6 -0.19125 " pathEditMode="relative" rAng="0" ptsTypes="AA">
                                      <p:cBhvr>
                                        <p:cTn id="6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7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33333E-6 7.9556E-7 L -3.33333E-6 -0.19542 " pathEditMode="relative" rAng="0" ptsTypes="AA">
                                      <p:cBhvr>
                                        <p:cTn id="6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8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3.33333E-6 -4.85661E-6 L 3.33333E-6 -0.19842 " pathEditMode="relative" rAng="0" ptsTypes="AA">
                                      <p:cBhvr>
                                        <p:cTn id="7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3.33333E-6 -3.70953E-6 L 3.33333E-6 -0.20536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2192E-6 L 0.00295 -0.18686 " pathEditMode="relative" rAng="0" ptsTypes="AA">
                                      <p:cBhvr>
                                        <p:cTn id="81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34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12581E-6 L 0.00295 -0.19981 " pathEditMode="relative" rAng="0" ptsTypes="AA">
                                      <p:cBhvr>
                                        <p:cTn id="87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99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1.48011E-6 L 0.00295 -0.17576 " pathEditMode="relative" rAng="0" ptsTypes="AA">
                                      <p:cBhvr>
                                        <p:cTn id="89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878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8.69565E-7 L -3.33333E-6 -0.18432 " pathEditMode="relative" rAng="0" ptsTypes="AA">
                                      <p:cBhvr>
                                        <p:cTn id="91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2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4.15356E-6 L 0.00243 -0.20606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031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3.06198E-6 L 3.33333E-6 -0.21508 " pathEditMode="relative" rAng="0" ptsTypes="AA">
                                      <p:cBhvr>
                                        <p:cTn id="95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5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4.62535E-7 L 0.00313 -0.16096 " pathEditMode="relative" rAng="0" ptsTypes="AA">
                                      <p:cBhvr>
                                        <p:cTn id="97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4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3.51526E-7 L -3.33333E-6 -0.17738 " pathEditMode="relative" rAng="0" ptsTypes="AA">
                                      <p:cBhvr>
                                        <p:cTn id="9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33333E-6 3.87604E-6 L -3.33333E-6 -0.18756 " pathEditMode="relative" rAng="0" ptsTypes="AA">
                                      <p:cBhvr>
                                        <p:cTn id="101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8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11111E-6 2.34968E-6 L -0.00278 -0.19681 " pathEditMode="relative" rAng="0" ptsTypes="AA">
                                      <p:cBhvr>
                                        <p:cTn id="103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9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5" grpId="0" animBg="1"/>
      <p:bldP spid="25" grpId="1" animBg="1"/>
      <p:bldP spid="32" grpId="0" animBg="1"/>
      <p:bldP spid="32" grpId="1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6" grpId="0" animBg="1"/>
      <p:bldP spid="46" grpId="1" animBg="1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656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782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76675"/>
            <a:ext cx="509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766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021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9147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33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9898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27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xplosion 1 18"/>
          <p:cNvSpPr/>
          <p:nvPr/>
        </p:nvSpPr>
        <p:spPr>
          <a:xfrm>
            <a:off x="19050" y="454501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5202238" y="37846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733425" y="37877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" name="Explosion 1 21"/>
          <p:cNvSpPr/>
          <p:nvPr/>
        </p:nvSpPr>
        <p:spPr>
          <a:xfrm>
            <a:off x="1343025" y="45767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2333625" y="37877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4" name="Explosion 1 23"/>
          <p:cNvSpPr/>
          <p:nvPr/>
        </p:nvSpPr>
        <p:spPr>
          <a:xfrm>
            <a:off x="3019425" y="4613275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3781425" y="380365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2" name="Explosion 1 31"/>
          <p:cNvSpPr/>
          <p:nvPr/>
        </p:nvSpPr>
        <p:spPr>
          <a:xfrm>
            <a:off x="4514850" y="45767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" name="Explosion 1 38"/>
          <p:cNvSpPr/>
          <p:nvPr/>
        </p:nvSpPr>
        <p:spPr>
          <a:xfrm>
            <a:off x="6040438" y="46228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0" name="Explosion 1 39"/>
          <p:cNvSpPr/>
          <p:nvPr/>
        </p:nvSpPr>
        <p:spPr>
          <a:xfrm>
            <a:off x="6807200" y="38401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" name="Explosion 1 40"/>
          <p:cNvSpPr/>
          <p:nvPr/>
        </p:nvSpPr>
        <p:spPr>
          <a:xfrm>
            <a:off x="7639050" y="4445000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2" name="Explosion 1 41"/>
          <p:cNvSpPr/>
          <p:nvPr/>
        </p:nvSpPr>
        <p:spPr>
          <a:xfrm>
            <a:off x="8429625" y="3789363"/>
            <a:ext cx="209550" cy="1778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4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2632075"/>
            <a:ext cx="13731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3" name="TextBox 2"/>
          <p:cNvSpPr txBox="1">
            <a:spLocks noChangeArrowheads="1"/>
          </p:cNvSpPr>
          <p:nvPr/>
        </p:nvSpPr>
        <p:spPr bwMode="auto">
          <a:xfrm>
            <a:off x="528638" y="1524000"/>
            <a:ext cx="851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When a car is in the next lane, be patient.  Don’t trap the car by moving too soon.  Allow time for the car to leave.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9D35F233-4579-4344-82F1-2C9D342FCDD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CDBA6887-33DC-4301-A74A-56EB4440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C0D5DD44-0381-4A4A-8D09-E15BDCDE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200" dirty="0"/>
          </a:p>
        </p:txBody>
      </p:sp>
      <p:sp>
        <p:nvSpPr>
          <p:cNvPr id="49" name="Title 8">
            <a:extLst>
              <a:ext uri="{FF2B5EF4-FFF2-40B4-BE49-F238E27FC236}">
                <a16:creationId xmlns:a16="http://schemas.microsoft.com/office/drawing/2014/main" id="{108BDE10-6A53-4B82-B3FF-371FF27A9042}"/>
              </a:ext>
            </a:extLst>
          </p:cNvPr>
          <p:cNvSpPr txBox="1">
            <a:spLocks/>
          </p:cNvSpPr>
          <p:nvPr/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altLang="en-US" kern="0">
                <a:latin typeface="Comic Sans MS" panose="030F0702030302020204" pitchFamily="66" charset="0"/>
              </a:rPr>
              <a:t>Changing Lanes</a:t>
            </a:r>
            <a:endParaRPr lang="en-US" altLang="en-US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 3.58382E-6 L 0.775 -0.00301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66667E-6 6.19796E-7 L 0.00313 -0.1866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934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11111E-6 2.47919E-6 L -0.00486 -0.18964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948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3.33333E-6 -4.85661E-6 L 3.33333E-6 -0.19842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3.33333E-6 -4.62535E-7 L 3.33333E-6 -0.21207 " pathEditMode="relative" rAng="0" ptsTypes="AA">
                                      <p:cBhvr>
                                        <p:cTn id="66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1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33333E-6 -4.7271E-6 L -3.33333E-6 -0.19125 " pathEditMode="relative" rAng="0" ptsTypes="AA">
                                      <p:cBhvr>
                                        <p:cTn id="6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7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33333E-6 7.9556E-7 L -3.33333E-6 -0.19542 " pathEditMode="relative" rAng="0" ptsTypes="AA">
                                      <p:cBhvr>
                                        <p:cTn id="70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8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3.33333E-6 -4.85661E-6 L 3.33333E-6 -0.198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2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3.33333E-6 -3.70953E-6 L 3.33333E-6 -0.20536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6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3.33333E-6 -3.87604E-6 L 3.33333E-6 -0.18547 " pathEditMode="relative" rAng="0" ptsTypes="AA">
                                      <p:cBhvr>
                                        <p:cTn id="76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7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3.33333E-6 7.9556E-7 L 3.33333E-6 -0.19542 " pathEditMode="relative" rAng="0" ptsTypes="AA">
                                      <p:cBhvr>
                                        <p:cTn id="78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8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5.55112E-17 2.46994E-6 L 5.55112E-17 -0.20074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2.22222E-6 1.08233E-6 L -0.00278 -0.20814 " pathEditMode="relative" rAng="0" ptsTypes="AA">
                                      <p:cBhvr>
                                        <p:cTn id="8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40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grpId="2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1.66667E-6 -4.7271E-6 L 0.00312 -0.18015 " pathEditMode="relative" rAng="0" ptsTypes="AA">
                                      <p:cBhvr>
                                        <p:cTn id="84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901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-3.33333E-6 -1.89639E-6 L -3.33333E-6 -0.19241 " pathEditMode="relative" rAng="0" ptsTypes="AA">
                                      <p:cBhvr>
                                        <p:cTn id="8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2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grpId="2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3.33333E-6 -2.32192E-6 L 0.00295 -0.18686 " pathEditMode="relative" rAng="0" ptsTypes="AA">
                                      <p:cBhvr>
                                        <p:cTn id="88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34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1.94444E-6 -4.12581E-6 L 0.00295 -0.19981 " pathEditMode="relative" rAng="0" ptsTypes="AA">
                                      <p:cBhvr>
                                        <p:cTn id="90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99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2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1.38889E-6 -1.48011E-6 L 0.00295 -0.17576 " pathEditMode="relative" rAng="0" ptsTypes="AA">
                                      <p:cBhvr>
                                        <p:cTn id="92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878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3.33333E-6 -8.69565E-7 L -3.33333E-6 -0.18432 " pathEditMode="relative" rAng="0" ptsTypes="AA">
                                      <p:cBhvr>
                                        <p:cTn id="9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2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2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-3.33333E-6 4.15356E-6 L 0.00243 -0.20606 " pathEditMode="relative" rAng="0" ptsTypes="AA">
                                      <p:cBhvr>
                                        <p:cTn id="96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031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3.33333E-6 3.06198E-6 L 3.33333E-6 -0.21508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5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grpId="2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5E-6 4.62535E-7 L 0.00313 -0.16096 " pathEditMode="relative" rAng="0" ptsTypes="AA">
                                      <p:cBhvr>
                                        <p:cTn id="100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4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-3.33333E-6 -3.51526E-7 L -3.33333E-6 -0.17738 " pathEditMode="relative" rAng="0" ptsTypes="AA">
                                      <p:cBhvr>
                                        <p:cTn id="102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grpId="2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-3.33333E-6 3.87604E-6 L -3.33333E-6 -0.18756 " pathEditMode="relative" rAng="0" ptsTypes="AA">
                                      <p:cBhvr>
                                        <p:cTn id="104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8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-1.11111E-6 2.34968E-6 L -0.00278 -0.19681 " pathEditMode="relative" rAng="0" ptsTypes="AA">
                                      <p:cBhvr>
                                        <p:cTn id="10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9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2" grpId="0" animBg="1"/>
      <p:bldP spid="32" grpId="1" animBg="1"/>
      <p:bldP spid="32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656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782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76675"/>
            <a:ext cx="509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766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7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021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9147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9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0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33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9898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2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27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4" name="TextBox 2"/>
          <p:cNvSpPr txBox="1">
            <a:spLocks noChangeArrowheads="1"/>
          </p:cNvSpPr>
          <p:nvPr/>
        </p:nvSpPr>
        <p:spPr bwMode="auto">
          <a:xfrm>
            <a:off x="1385888" y="1214438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Note:  Only change lanes when signal is passed back from Lead.  Do not change lanes solely if Sweep changes lanes if no signal is passed back.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1F73653F-5A8F-42E4-9F37-1571508C03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BA697540-A893-447B-A95C-A0CBF300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420BCFA-70AA-4689-857A-50E5BFFD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 dirty="0"/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8B2128ED-A71F-4C31-859E-53E847A00DE4}"/>
              </a:ext>
            </a:extLst>
          </p:cNvPr>
          <p:cNvSpPr txBox="1">
            <a:spLocks/>
          </p:cNvSpPr>
          <p:nvPr/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altLang="en-US" kern="0">
                <a:latin typeface="Comic Sans MS" panose="030F0702030302020204" pitchFamily="66" charset="0"/>
              </a:rPr>
              <a:t>Changing Lanes</a:t>
            </a:r>
            <a:endParaRPr lang="en-US" altLang="en-US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447BE4-D4CF-4021-8945-DCB176E2226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200"/>
          </a:p>
        </p:txBody>
      </p:sp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Filling the Gap in Stagger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467600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Check your mirrors.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Each rider (in turn) crosses over and fills the empty space in front in the opposite half of the lane.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If you are not comfortable performing this maneuver, don’t. Hold your position.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We call this the CRISS CROSS…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0" y="2362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1054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3733800"/>
            <a:ext cx="9144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656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78263"/>
            <a:ext cx="5095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76675"/>
            <a:ext cx="509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766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021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91477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28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33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7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98988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271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9" name="Rectangle 2"/>
          <p:cNvSpPr txBox="1">
            <a:spLocks noChangeArrowheads="1"/>
          </p:cNvSpPr>
          <p:nvPr/>
        </p:nvSpPr>
        <p:spPr bwMode="auto">
          <a:xfrm>
            <a:off x="2057400" y="2286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2"/>
                </a:solidFill>
                <a:latin typeface="Comic Sans MS" panose="030F0702030302020204" pitchFamily="66" charset="0"/>
              </a:rPr>
              <a:t>Filling the Gap in Stagger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9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3894138"/>
            <a:ext cx="6921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B8806EEA-4579-4E43-87D1-9A30080567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6002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Formation 101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A1AFF1EC-AEB2-4360-B370-03CA171E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4267200" cy="228600"/>
          </a:xfrm>
        </p:spPr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9828834-D6E4-4C8D-89CF-90441112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1600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42535F-37A8-4C93-94F7-FD1E4A66FD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-0.00671 L -0.02257 0.0426 C -0.02257 0.06482 -0.22257 0.09329 -0.38385 0.09329 L -0.74514 0.09329 " pathEditMode="relative" rAng="0" ptsTypes="FfFF">
                                      <p:cBhvr>
                                        <p:cTn id="6" dur="6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28" y="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1.11111E-6 0.05509 C -1.11111E-6 0.07939 -0.01823 0.11018 -0.0316 0.11018 L -0.06319 0.11018 " pathEditMode="relative" rAng="0" ptsTypes="FfFF">
                                      <p:cBhvr>
                                        <p:cTn id="1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1.11111E-6 L 0.08039 0.1111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278 L 0.06649 -0.11759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8039 0.11481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8316 -0.1213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075 0.1166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 -0.11111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06666 0.10671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omic Sans MS" panose="030F0702030302020204" pitchFamily="66" charset="0"/>
              </a:rPr>
              <a:t>Biggs H.O.G. Road Guards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85BB83-98A9-4CAC-A68F-76A299EBFEB5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dirty="0"/>
          </a:p>
        </p:txBody>
      </p:sp>
      <p:sp>
        <p:nvSpPr>
          <p:cNvPr id="14342" name="AutoShape 8" descr="http://us.f1638.mail.yahoo.com/ya/download?mid=2%5f0%5f0%5f1%5f232301%5fAOMNiWIAASBaUXGYRQs%2fm3RwepU&amp;pid=2.2&amp;fid=Inbox&amp;inline=1&amp;appid=YahooMailNeoCL"/>
          <p:cNvSpPr>
            <a:spLocks noChangeAspect="1" noChangeArrowheads="1"/>
          </p:cNvSpPr>
          <p:nvPr/>
        </p:nvSpPr>
        <p:spPr bwMode="auto">
          <a:xfrm>
            <a:off x="76200" y="-182563"/>
            <a:ext cx="5705475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3" name="AutoShape 10" descr="http://us.f1638.mail.yahoo.com/ya/download?mid=2%5f0%5f0%5f1%5f232301%5fAOMNiWIAASBaUXGYRQs%2fm3RwepU&amp;pid=2.2&amp;fid=Inbox&amp;inline=1&amp;appid=YahooMailNeoCL"/>
          <p:cNvSpPr>
            <a:spLocks noChangeAspect="1" noChangeArrowheads="1"/>
          </p:cNvSpPr>
          <p:nvPr/>
        </p:nvSpPr>
        <p:spPr bwMode="auto">
          <a:xfrm>
            <a:off x="228600" y="-30163"/>
            <a:ext cx="5705475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DEA91B-983F-4D38-9026-44B86F3D7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1793" y="1447800"/>
            <a:ext cx="5300412" cy="4707327"/>
          </a:xfrm>
          <a:prstGeom prst="rect">
            <a:avLst/>
          </a:prstGeom>
          <a:noFill/>
          <a:ln w="38100" cap="sq" algn="ctr">
            <a:solidFill>
              <a:srgbClr val="F5B183"/>
            </a:solidFill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228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B973D6-5447-4983-BECE-5CBDBA618A31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200"/>
          </a:p>
        </p:txBody>
      </p:sp>
      <p:sp>
        <p:nvSpPr>
          <p:cNvPr id="1228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Traffic Merging In and Out</a:t>
            </a:r>
          </a:p>
        </p:txBody>
      </p:sp>
      <p:sp>
        <p:nvSpPr>
          <p:cNvPr id="1228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Traffic will merge into the group.  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They will not like it there and will usually go away the first chance they get.  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Let them in; let them out.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249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1164AD-D5D9-4746-9BCB-73F17EA3D68D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/>
          </a:p>
        </p:txBody>
      </p:sp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Merging onto Interstates</a:t>
            </a:r>
          </a:p>
        </p:txBody>
      </p:sp>
      <p:sp>
        <p:nvSpPr>
          <p:cNvPr id="1249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Merge safely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Let the group rejoin as traffic allows.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This is not the standard ‘Lane Change’ procedure.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The careful merge maneuver is also used when entering or exiting the HOV or carpool lane.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Unusual Situations</a:t>
            </a:r>
          </a:p>
        </p:txBody>
      </p:sp>
      <p:pic>
        <p:nvPicPr>
          <p:cNvPr id="126979" name="Content Placeholder 7" descr="Zion Bryce Trip 2011 15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00200"/>
            <a:ext cx="7772400" cy="4648200"/>
          </a:xfrm>
        </p:spPr>
      </p:pic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269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EA672F-7479-4619-8777-D6665DD37700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2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290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72B96E-E0D8-4A5D-8306-BEE847DA0CF8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200"/>
          </a:p>
        </p:txBody>
      </p:sp>
      <p:sp>
        <p:nvSpPr>
          <p:cNvPr id="129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Entering a Moving Group</a:t>
            </a:r>
          </a:p>
        </p:txBody>
      </p:sp>
      <p:sp>
        <p:nvSpPr>
          <p:cNvPr id="1290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Riders enter ahead of the Sweep(s).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Road Guards may enter anywhere.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Let them in.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May create a gap, use gap filling procedure.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33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B1ACC2-59D6-44D3-A762-63AA261934A0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200"/>
          </a:p>
        </p:txBody>
      </p:sp>
      <p:sp>
        <p:nvSpPr>
          <p:cNvPr id="13312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6400800" cy="1066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Intersections</a:t>
            </a:r>
          </a:p>
        </p:txBody>
      </p:sp>
      <p:sp>
        <p:nvSpPr>
          <p:cNvPr id="133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Clear the intersection - Traffic signals provide no physical barrier to traffic.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We </a:t>
            </a:r>
            <a:r>
              <a:rPr lang="en-US" altLang="en-US" b="1" u="sng">
                <a:latin typeface="Comic Sans MS" panose="030F0702030302020204" pitchFamily="66" charset="0"/>
              </a:rPr>
              <a:t>do not</a:t>
            </a:r>
            <a:r>
              <a:rPr lang="en-US" altLang="en-US">
                <a:latin typeface="Comic Sans MS" panose="030F0702030302020204" pitchFamily="66" charset="0"/>
              </a:rPr>
              <a:t> turn right on red lights.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35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51179D-72EB-40A5-9819-AFB99FDC8351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/>
          </a:p>
        </p:txBody>
      </p:sp>
      <p:sp>
        <p:nvSpPr>
          <p:cNvPr id="135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Parked Cars</a:t>
            </a:r>
          </a:p>
        </p:txBody>
      </p:sp>
      <p:sp>
        <p:nvSpPr>
          <p:cNvPr id="135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Rides usually stay away from the curb lane if there are parked cars.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Helps avoid opening car doors, and people and animals darting out.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37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E0D8E8-74E1-4733-ADA8-3D2B0F3C969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/>
          </a:p>
        </p:txBody>
      </p:sp>
      <p:sp>
        <p:nvSpPr>
          <p:cNvPr id="137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So Now You Are A </a:t>
            </a:r>
            <a:br>
              <a:rPr lang="en-US" altLang="en-US" dirty="0">
                <a:latin typeface="Comic Sans MS" panose="030F0702030302020204" pitchFamily="66" charset="0"/>
              </a:rPr>
            </a:br>
            <a:r>
              <a:rPr lang="en-US" altLang="en-US" dirty="0">
                <a:latin typeface="Comic Sans MS" panose="030F0702030302020204" pitchFamily="66" charset="0"/>
              </a:rPr>
              <a:t>Ride Leader</a:t>
            </a:r>
          </a:p>
        </p:txBody>
      </p:sp>
      <p:sp>
        <p:nvSpPr>
          <p:cNvPr id="137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Traffic lights and traffic conditions will often break up the group.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You may be the leader.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Carry on just as you have been.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The group ahead will take action so your group can catch up.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A Road Guard may take over the lead.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RELAX!!!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39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B5D032-D28D-44A7-A7E5-8BCACFDAC97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/>
          </a:p>
        </p:txBody>
      </p:sp>
      <p:sp>
        <p:nvSpPr>
          <p:cNvPr id="139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Suddenly You're at </a:t>
            </a:r>
            <a:br>
              <a:rPr lang="en-US" altLang="en-US" dirty="0">
                <a:latin typeface="Comic Sans MS" panose="030F0702030302020204" pitchFamily="66" charset="0"/>
              </a:rPr>
            </a:br>
            <a:r>
              <a:rPr lang="en-US" altLang="en-US" dirty="0">
                <a:latin typeface="Comic Sans MS" panose="030F0702030302020204" pitchFamily="66" charset="0"/>
              </a:rPr>
              <a:t>Laguna </a:t>
            </a:r>
            <a:r>
              <a:rPr lang="en-US" altLang="en-US" dirty="0" err="1">
                <a:latin typeface="Comic Sans MS" panose="030F0702030302020204" pitchFamily="66" charset="0"/>
              </a:rPr>
              <a:t>Seca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1392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Other bikes may overtake the group from the rear, often aggressively.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Move to the right, allow the faster rider to pass safely.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Watch Your Mirrors!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41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956CB3-D6FE-4716-8697-8F71DD2B167C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200"/>
          </a:p>
        </p:txBody>
      </p:sp>
      <p:sp>
        <p:nvSpPr>
          <p:cNvPr id="141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Major Roadside Emergencies</a:t>
            </a: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41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May be internal or external to the group.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Keep your head, use good judgment.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If you can help, do so; otherwise, stay out of the way.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Look to Road Guards for guidance.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43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B639CD-0DFD-44EC-94CD-FC5B2E6A235F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/>
          </a:p>
        </p:txBody>
      </p:sp>
      <p:sp>
        <p:nvSpPr>
          <p:cNvPr id="143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Parking</a:t>
            </a:r>
          </a:p>
        </p:txBody>
      </p:sp>
      <p:sp>
        <p:nvSpPr>
          <p:cNvPr id="143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Plan ahead.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Make sure you can get out unassisted.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Don’t leave Sweep in the street!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Road Guards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600200"/>
            <a:ext cx="5181600" cy="44196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Road Guards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Conduct the ride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Road Captain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Manages the Road Guards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Ensures Road Guards for rides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Recruits and trains Road Guards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Safety Officer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Promotes safety in the Chapter 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Facilitates safety education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Supports Road Guard Program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685800" y="6477000"/>
            <a:ext cx="16002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1200">
                <a:latin typeface="+mn-lt"/>
              </a:rPr>
              <a:t>Formation 101</a:t>
            </a: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438400" y="6477000"/>
            <a:ext cx="42672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200">
                <a:latin typeface="+mn-lt"/>
              </a:rPr>
              <a:t>Biggs Chapter North San Diego County H.O.G.</a:t>
            </a:r>
          </a:p>
        </p:txBody>
      </p:sp>
      <p:sp>
        <p:nvSpPr>
          <p:cNvPr id="16390" name="Slide Number Placeholder 5"/>
          <p:cNvSpPr txBox="1">
            <a:spLocks noGrp="1"/>
          </p:cNvSpPr>
          <p:nvPr/>
        </p:nvSpPr>
        <p:spPr bwMode="auto">
          <a:xfrm>
            <a:off x="6858000" y="6477000"/>
            <a:ext cx="1600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0E7B8A5-2057-4E32-8201-24BB1C8FD82A}" type="slidenum">
              <a:rPr lang="en-US" altLang="en-US" sz="1200"/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/>
          </a:p>
        </p:txBody>
      </p:sp>
      <p:pic>
        <p:nvPicPr>
          <p:cNvPr id="16391" name="Picture 4" descr="C:\Nelson\Motorcycle\Road Guard\RG &amp; GR Manual\Graphics\RG Position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2620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286000" y="2973388"/>
            <a:ext cx="19050" cy="3857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33400" y="-26988"/>
            <a:ext cx="19050" cy="6858001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16852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15106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215582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3157538"/>
            <a:ext cx="24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7519" y="2771765"/>
            <a:ext cx="247650" cy="4572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1526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215106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589338"/>
            <a:ext cx="2857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151063"/>
            <a:ext cx="5095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146300"/>
            <a:ext cx="50958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2324100" y="0"/>
            <a:ext cx="0" cy="17668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24100" y="1766888"/>
            <a:ext cx="695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305050" y="2947988"/>
            <a:ext cx="695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6888" y="55563"/>
            <a:ext cx="1587" cy="1711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35300" y="4660900"/>
            <a:ext cx="6038850" cy="26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28950" y="57150"/>
            <a:ext cx="6038850" cy="158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21138" y="29733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7143750"/>
            <a:ext cx="9540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8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119438"/>
            <a:ext cx="8763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/>
          <p:nvPr/>
        </p:nvCxnSpPr>
        <p:spPr>
          <a:xfrm flipV="1">
            <a:off x="3014663" y="2951163"/>
            <a:ext cx="3175" cy="1709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021138" y="666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014913" y="79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83300" y="79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004050" y="79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956550" y="2970213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936038" y="29860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003800" y="29733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986463" y="29749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972425" y="523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969125" y="3000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953500" y="666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491" name="Picture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36538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2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236538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3" name="Picture 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96850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4" name="Picture 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3119438"/>
            <a:ext cx="8763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5" name="Picture 6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3119438"/>
            <a:ext cx="8763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6" name="Picture 6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143250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7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3152775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8" name="Picture 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61950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 rot="17249797" flipV="1">
            <a:off x="4234656" y="2991645"/>
            <a:ext cx="1031875" cy="1508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Rounded Rectangular Callout 1"/>
          <p:cNvSpPr/>
          <p:nvPr/>
        </p:nvSpPr>
        <p:spPr>
          <a:xfrm>
            <a:off x="1531938" y="79375"/>
            <a:ext cx="2230437" cy="1139825"/>
          </a:xfrm>
          <a:prstGeom prst="wedgeRoundRectCallout">
            <a:avLst>
              <a:gd name="adj1" fmla="val 64862"/>
              <a:gd name="adj2" fmla="val 12598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Watch this guy.</a:t>
            </a:r>
          </a:p>
        </p:txBody>
      </p:sp>
      <p:sp>
        <p:nvSpPr>
          <p:cNvPr id="54" name="Down Arrow 53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6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4431E-6 L 0.45018 -0.00023 " pathEditMode="relative" rAng="0" ptsTypes="AA">
                                      <p:cBhvr>
                                        <p:cTn id="14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62535E-8 L 0.46667 -0.00093 " pathEditMode="relative" rAng="0" ptsTypes="AA">
                                      <p:cBhvr>
                                        <p:cTn id="16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972 L 0.48923 0.01133 " pathEditMode="relative" rAng="0" ptsTypes="AA">
                                      <p:cBhvr>
                                        <p:cTn id="18" dur="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61702E-6 L 0.07725 0.00902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4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-0.00093 L 0.08541 -0.00186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 3.89454E-6 L 0.06302 0.00161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-0.00162 L 0.05122 -0.00024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71785E-6 L 0.00434 -0.0707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5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3.24699E-6 L 0.00955 -0.0936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46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1.75763E-6 L 0.00573 -0.09367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69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2222E-6 2.42368E-6 L 0.00747 -0.51827 " pathEditMode="relative" rAng="0" ptsTypes="AA">
                                      <p:cBhvr>
                                        <p:cTn id="37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2592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286000" y="2973388"/>
            <a:ext cx="19050" cy="3857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33400" y="-26988"/>
            <a:ext cx="19050" cy="6858001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16852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15106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2155825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3157538"/>
            <a:ext cx="24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7519" y="2771765"/>
            <a:ext cx="247650" cy="4572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1526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2151063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589338"/>
            <a:ext cx="2857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151063"/>
            <a:ext cx="5095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146300"/>
            <a:ext cx="50958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2324100" y="0"/>
            <a:ext cx="0" cy="17668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24100" y="1766888"/>
            <a:ext cx="695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305050" y="2947988"/>
            <a:ext cx="695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6888" y="55563"/>
            <a:ext cx="1587" cy="1711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35300" y="4660900"/>
            <a:ext cx="6038850" cy="26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28950" y="57150"/>
            <a:ext cx="6038850" cy="158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21138" y="29733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7010400"/>
            <a:ext cx="9556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0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119438"/>
            <a:ext cx="8763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/>
          <p:nvPr/>
        </p:nvCxnSpPr>
        <p:spPr>
          <a:xfrm flipV="1">
            <a:off x="3014663" y="2951163"/>
            <a:ext cx="3175" cy="1709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021138" y="666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014913" y="79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83300" y="79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004050" y="79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956550" y="2970213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936038" y="29860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003800" y="29733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986463" y="29749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972425" y="52388"/>
            <a:ext cx="0" cy="168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969125" y="30003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953500" y="66675"/>
            <a:ext cx="0" cy="1687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443" name="Picture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36538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4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236538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5" name="Picture 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96850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6" name="Picture 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3119438"/>
            <a:ext cx="8763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7" name="Picture 6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3119438"/>
            <a:ext cx="8763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8" name="Picture 6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143250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9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3152775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50" name="Picture 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61950"/>
            <a:ext cx="87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Down Arrow 53"/>
          <p:cNvSpPr/>
          <p:nvPr/>
        </p:nvSpPr>
        <p:spPr>
          <a:xfrm>
            <a:off x="8686800" y="5897563"/>
            <a:ext cx="123825" cy="2190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6" name="Picture 52" descr="C:\Users\Owner\Documents\Documents\Safety\LD F-201\hourglass-icon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096000"/>
            <a:ext cx="2873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4431E-6 L 0.45018 -0.00023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2535E-8 L 0.45208 -0.00093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9454E-6 L 0.45486 0.00161 " pathEditMode="relative" rAng="0" ptsTypes="AA">
                                      <p:cBhvr>
                                        <p:cTn id="14" dur="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25069E-8 L 0.45608 0.00092 " pathEditMode="relative" rAng="0" ptsTypes="AA">
                                      <p:cBhvr>
                                        <p:cTn id="16" dur="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5" y="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62535E-8 L 0.46649 -0.00093 " pathEditMode="relative" rAng="0" ptsTypes="AA">
                                      <p:cBhvr>
                                        <p:cTn id="18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-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89454E-6 L 0.46892 0.00161 " pathEditMode="relative" rAng="0" ptsTypes="AA">
                                      <p:cBhvr>
                                        <p:cTn id="2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7687E-6 L 0.48316 0.00024 " pathEditMode="relative" rAng="0" ptsTypes="AA">
                                      <p:cBhvr>
                                        <p:cTn id="22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33117E-6 L 0.0026 -0.0629 C 0.00364 -0.09158 0.12187 -0.11841 0.21684 -0.11147 L 0.4276 -0.09574 " pathEditMode="relative" rAng="-5209562" ptsTypes="FfFF">
                                      <p:cBhvr>
                                        <p:cTn id="24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9" y="-4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37558E-6 L 3.88889E-6 -0.0784 C 3.88889E-6 -0.11378 0.12656 -0.15865 0.22951 -0.15865 L 0.45642 -0.15865 " pathEditMode="relative" rAng="16200000" ptsTypes="FfFF">
                                      <p:cBhvr>
                                        <p:cTn id="28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79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3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44444E-6 3.16374E-6 L -4.44444E-6 -0.11217 C -4.44444E-6 -0.16212 0.08907 -0.22503 0.16094 -0.22503 L 0.32014 -0.22503 " pathEditMode="relative" rAng="16200000" ptsTypes="FfFF">
                                      <p:cBhvr>
                                        <p:cTn id="32" dur="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112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1.48011E-7 L 0.00503 -1.40888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70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49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9163BE-90FA-42C1-8154-CD7A43C16F63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200"/>
          </a:p>
        </p:txBody>
      </p:sp>
      <p:sp>
        <p:nvSpPr>
          <p:cNvPr id="149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Other Group Riding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Courtesy Tips</a:t>
            </a:r>
          </a:p>
        </p:txBody>
      </p:sp>
      <p:sp>
        <p:nvSpPr>
          <p:cNvPr id="149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924800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Do NOT use Cruise Control in the group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Be respectful to the others in your group, and don’t rap your pipes. Keep speaker volume down.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Ask before smoking in front of others; </a:t>
            </a:r>
            <a:r>
              <a:rPr lang="en-US" alt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NO SMOKING during meetings or around bikes!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Stay in your part of the lane when in staggered formation</a:t>
            </a:r>
          </a:p>
          <a:p>
            <a:pPr eaLnBrk="1" hangingPunct="1"/>
            <a:r>
              <a:rPr lang="en-US" altLang="en-US" b="1" cap="small" dirty="0">
                <a:solidFill>
                  <a:srgbClr val="C00000"/>
                </a:solidFill>
                <a:latin typeface="Comic Sans MS" panose="030F0702030302020204" pitchFamily="66" charset="0"/>
              </a:rPr>
              <a:t>Try not to rubber band, gap, or drift!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Keep your bike in first gear at stop lights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It allows for quick emergency starts if necessary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51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B17ECF-DBC0-4FA5-B252-9131F7C0DFF1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200"/>
          </a:p>
        </p:txBody>
      </p:sp>
      <p:sp>
        <p:nvSpPr>
          <p:cNvPr id="151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Change in Riding Habits</a:t>
            </a:r>
          </a:p>
        </p:txBody>
      </p:sp>
      <p:sp>
        <p:nvSpPr>
          <p:cNvPr id="151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Once you become accustomed to riding with Biggs H.O.G., don’t be surprised if you find riding with others not quite as comfortable as it used to be.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These riders might: 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Not comply with the two second rule 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Not ride in stagger when appropriate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Not abstain from alcohol 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Take unreasonable risks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Remember Own Your Own Safety</a:t>
            </a:r>
          </a:p>
          <a:p>
            <a:pPr lvl="1" eaLnBrk="1" hangingPunct="1"/>
            <a:r>
              <a:rPr lang="en-US" altLang="en-US" dirty="0">
                <a:latin typeface="Comic Sans MS" panose="030F0702030302020204" pitchFamily="66" charset="0"/>
              </a:rPr>
              <a:t>If you feel unsafe or uncomfortable stop or leave.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The End - Thank You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536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084ECD-90B1-485A-ADBA-650F13111119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200"/>
          </a:p>
        </p:txBody>
      </p:sp>
      <p:pic>
        <p:nvPicPr>
          <p:cNvPr id="153606" name="Content Placeholder 9" descr="DSC0746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200"/>
            <a:ext cx="7696200" cy="4648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9FACBC-29EA-46C4-931C-F22BD265C00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Expectations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Riders are expected to know how to ride.</a:t>
            </a:r>
          </a:p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Riders are expected to have concern for themselves and their fellow riders.</a:t>
            </a:r>
          </a:p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Group Riding implies that we are not simply solo individuals riding together;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we are in a group relationship and want everyone to have fun!</a:t>
            </a:r>
          </a:p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Ask the riders behind you, Is it comfortable riding behind me? 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Formation 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Biggs Chapter North San Diego County H.O.G.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6E767B-7684-490E-99AB-54DB573494E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/>
          </a:p>
        </p:txBody>
      </p:sp>
      <p:sp>
        <p:nvSpPr>
          <p:cNvPr id="2048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Abandoned Riders</a:t>
            </a:r>
          </a:p>
        </p:txBody>
      </p:sp>
      <p:sp>
        <p:nvSpPr>
          <p:cNvPr id="20486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There will be </a:t>
            </a:r>
            <a:r>
              <a:rPr lang="en-US" altLang="en-US" u="sng">
                <a:latin typeface="Comic Sans MS" panose="030F0702030302020204" pitchFamily="66" charset="0"/>
              </a:rPr>
              <a:t>NO</a:t>
            </a:r>
            <a:r>
              <a:rPr lang="en-US" altLang="en-US">
                <a:latin typeface="Comic Sans MS" panose="030F0702030302020204" pitchFamily="66" charset="0"/>
              </a:rPr>
              <a:t> abandoned riders.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Sweep Road Guard will not pass you.</a:t>
            </a:r>
          </a:p>
          <a:p>
            <a:pPr eaLnBrk="1" hangingPunct="1"/>
            <a:r>
              <a:rPr lang="en-US" altLang="en-US">
                <a:latin typeface="Comic Sans MS" panose="030F0702030302020204" pitchFamily="66" charset="0"/>
              </a:rPr>
              <a:t>Let a Road Guard know if you plan to leave the group.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iggs Chapter Presentation">
  <a:themeElements>
    <a:clrScheme name="Biggs Chapter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iggs Chapter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iggs Chapter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ggs Chapter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gs Chapter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gs Chapter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gs Chapter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gs Chapter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ggs Chapter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Settings\Barbara\Application Data\Microsoft\Templates\Biggs Chapter Presentation.pot</Template>
  <TotalTime>2496</TotalTime>
  <Words>3353</Words>
  <Application>Microsoft Office PowerPoint</Application>
  <PresentationFormat>Letter Paper (8.5x11 in)</PresentationFormat>
  <Paragraphs>559</Paragraphs>
  <Slides>74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Comic Sans MS</vt:lpstr>
      <vt:lpstr>Times New Roman</vt:lpstr>
      <vt:lpstr>Verdana</vt:lpstr>
      <vt:lpstr>Wingdings</vt:lpstr>
      <vt:lpstr>Biggs Chapter Presentation</vt:lpstr>
      <vt:lpstr>Formation Riding 101</vt:lpstr>
      <vt:lpstr>Formation Riding 101</vt:lpstr>
      <vt:lpstr>A word about trikes, sidecars, trailers…</vt:lpstr>
      <vt:lpstr>Group Riding Manual</vt:lpstr>
      <vt:lpstr>Safety</vt:lpstr>
      <vt:lpstr>Biggs H.O.G. Road Guards</vt:lpstr>
      <vt:lpstr>Road Guards</vt:lpstr>
      <vt:lpstr>Expectations</vt:lpstr>
      <vt:lpstr>Abandoned Riders</vt:lpstr>
      <vt:lpstr>No Abandoned Riders</vt:lpstr>
      <vt:lpstr>Alcohol Policy</vt:lpstr>
      <vt:lpstr>Before the ride</vt:lpstr>
      <vt:lpstr>Pre-Ride Checks - Bike</vt:lpstr>
      <vt:lpstr>Pre-Ride Checks - You</vt:lpstr>
      <vt:lpstr>Simple Stuff</vt:lpstr>
      <vt:lpstr>Waivers</vt:lpstr>
      <vt:lpstr>Pre-Ride Briefing</vt:lpstr>
      <vt:lpstr>Riders New to the Chapter Riders with Speed Restrictions</vt:lpstr>
      <vt:lpstr>PowerPoint Presentation</vt:lpstr>
      <vt:lpstr>Forming Up to Depart</vt:lpstr>
      <vt:lpstr>Formation Riding</vt:lpstr>
      <vt:lpstr>Own Your Own Safety</vt:lpstr>
      <vt:lpstr>Your Comfort Zone</vt:lpstr>
      <vt:lpstr>Stagger Formation</vt:lpstr>
      <vt:lpstr>Side-by-Side Formation</vt:lpstr>
      <vt:lpstr>Stagger Formation</vt:lpstr>
      <vt:lpstr>Stagger Formation Spacing</vt:lpstr>
      <vt:lpstr>Stagger Signal</vt:lpstr>
      <vt:lpstr>Stagger</vt:lpstr>
      <vt:lpstr>Single File</vt:lpstr>
      <vt:lpstr>Single File Line</vt:lpstr>
      <vt:lpstr>Single File Spacing</vt:lpstr>
      <vt:lpstr>Single File Signal</vt:lpstr>
      <vt:lpstr>Single File Line</vt:lpstr>
      <vt:lpstr>Spacing</vt:lpstr>
      <vt:lpstr>Don’t Let This Happen!</vt:lpstr>
      <vt:lpstr>Other Situations… Other Hand Signals</vt:lpstr>
      <vt:lpstr>Split Group or Lost Rider</vt:lpstr>
      <vt:lpstr>Split Group or Lost Rider</vt:lpstr>
      <vt:lpstr>Need More Space?</vt:lpstr>
      <vt:lpstr>Need to Drop Back or Stop?</vt:lpstr>
      <vt:lpstr>Road Hazards</vt:lpstr>
      <vt:lpstr>Standard Signals</vt:lpstr>
      <vt:lpstr>Standard Maneuvers</vt:lpstr>
      <vt:lpstr>Stop Signs and Red Lights</vt:lpstr>
      <vt:lpstr>Stop Signs and Red 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Passing Large Vehicles</vt:lpstr>
      <vt:lpstr>Changing Lanes</vt:lpstr>
      <vt:lpstr>PowerPoint Presentation</vt:lpstr>
      <vt:lpstr>PowerPoint Presentation</vt:lpstr>
      <vt:lpstr>PowerPoint Presentation</vt:lpstr>
      <vt:lpstr>PowerPoint Presentation</vt:lpstr>
      <vt:lpstr>Filling the Gap in Stagger</vt:lpstr>
      <vt:lpstr>PowerPoint Presentation</vt:lpstr>
      <vt:lpstr>Traffic Merging In and Out</vt:lpstr>
      <vt:lpstr>Merging onto Interstates</vt:lpstr>
      <vt:lpstr>Unusual Situations</vt:lpstr>
      <vt:lpstr>Entering a Moving Group</vt:lpstr>
      <vt:lpstr>Intersections</vt:lpstr>
      <vt:lpstr>Parked Cars</vt:lpstr>
      <vt:lpstr>So Now You Are A  Ride Leader</vt:lpstr>
      <vt:lpstr>Suddenly You're at  Laguna Seca</vt:lpstr>
      <vt:lpstr>Major Roadside Emergencies</vt:lpstr>
      <vt:lpstr>Parking</vt:lpstr>
      <vt:lpstr>PowerPoint Presentation</vt:lpstr>
      <vt:lpstr>PowerPoint Presentation</vt:lpstr>
      <vt:lpstr>Other Group Riding Courtesy Tips</vt:lpstr>
      <vt:lpstr>Change in Riding Habits</vt:lpstr>
      <vt:lpstr>The End -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Riding 101</dc:title>
  <dc:creator>Barbara K. Beauchamp</dc:creator>
  <cp:lastModifiedBy>Sydney Burnside</cp:lastModifiedBy>
  <cp:revision>174</cp:revision>
  <dcterms:created xsi:type="dcterms:W3CDTF">2006-07-13T18:15:17Z</dcterms:created>
  <dcterms:modified xsi:type="dcterms:W3CDTF">2023-03-08T20:38:11Z</dcterms:modified>
</cp:coreProperties>
</file>