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313" r:id="rId3"/>
    <p:sldId id="257" r:id="rId4"/>
    <p:sldId id="261" r:id="rId5"/>
    <p:sldId id="262" r:id="rId6"/>
    <p:sldId id="263" r:id="rId7"/>
    <p:sldId id="258" r:id="rId8"/>
    <p:sldId id="259" r:id="rId9"/>
    <p:sldId id="260" r:id="rId10"/>
    <p:sldId id="264" r:id="rId11"/>
    <p:sldId id="265" r:id="rId12"/>
    <p:sldId id="266" r:id="rId13"/>
    <p:sldId id="267" r:id="rId14"/>
    <p:sldId id="314" r:id="rId15"/>
    <p:sldId id="268" r:id="rId16"/>
    <p:sldId id="269" r:id="rId17"/>
    <p:sldId id="280" r:id="rId18"/>
    <p:sldId id="272" r:id="rId19"/>
    <p:sldId id="270" r:id="rId20"/>
    <p:sldId id="271" r:id="rId21"/>
    <p:sldId id="304" r:id="rId22"/>
    <p:sldId id="281" r:id="rId23"/>
    <p:sldId id="282" r:id="rId24"/>
    <p:sldId id="305" r:id="rId25"/>
    <p:sldId id="312" r:id="rId26"/>
    <p:sldId id="273" r:id="rId27"/>
    <p:sldId id="286" r:id="rId28"/>
    <p:sldId id="306" r:id="rId29"/>
    <p:sldId id="307" r:id="rId30"/>
    <p:sldId id="277" r:id="rId31"/>
    <p:sldId id="288" r:id="rId32"/>
    <p:sldId id="289" r:id="rId33"/>
    <p:sldId id="290" r:id="rId34"/>
    <p:sldId id="308" r:id="rId35"/>
    <p:sldId id="293" r:id="rId36"/>
    <p:sldId id="309" r:id="rId37"/>
    <p:sldId id="295" r:id="rId38"/>
    <p:sldId id="294" r:id="rId39"/>
    <p:sldId id="296" r:id="rId40"/>
    <p:sldId id="311" r:id="rId41"/>
    <p:sldId id="310" r:id="rId42"/>
    <p:sldId id="297" r:id="rId43"/>
    <p:sldId id="298" r:id="rId44"/>
    <p:sldId id="275" r:id="rId45"/>
    <p:sldId id="299" r:id="rId46"/>
    <p:sldId id="300" r:id="rId47"/>
    <p:sldId id="301" r:id="rId48"/>
    <p:sldId id="278" r:id="rId49"/>
    <p:sldId id="279" r:id="rId50"/>
    <p:sldId id="31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60"/>
  </p:normalViewPr>
  <p:slideViewPr>
    <p:cSldViewPr>
      <p:cViewPr varScale="1">
        <p:scale>
          <a:sx n="78" d="100"/>
          <a:sy n="78" d="100"/>
        </p:scale>
        <p:origin x="1812" y="96"/>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7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2E6C8C-2D74-4F93-B44B-7E204A0CD71C}" type="datetimeFigureOut">
              <a:rPr lang="en-US" smtClean="0"/>
              <a:t>4/28/2023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B105BD-D216-41C2-9E07-C2B87B05D61A}" type="slidenum">
              <a:rPr lang="en-US" smtClean="0"/>
              <a:t>‹#›</a:t>
            </a:fld>
            <a:endParaRPr lang="en-US"/>
          </a:p>
        </p:txBody>
      </p:sp>
    </p:spTree>
    <p:extLst>
      <p:ext uri="{BB962C8B-B14F-4D97-AF65-F5344CB8AC3E}">
        <p14:creationId xmlns:p14="http://schemas.microsoft.com/office/powerpoint/2010/main" val="313585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07F9F2-A0E0-4C1D-AA6B-6086D4558433}" type="datetimeFigureOut">
              <a:rPr lang="en-US" smtClean="0"/>
              <a:t>4/28/2023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BEBD62-AB8D-4068-941E-D2E1478B1827}" type="slidenum">
              <a:rPr lang="en-US" smtClean="0"/>
              <a:t>‹#›</a:t>
            </a:fld>
            <a:endParaRPr lang="en-US"/>
          </a:p>
        </p:txBody>
      </p:sp>
    </p:spTree>
    <p:extLst>
      <p:ext uri="{BB962C8B-B14F-4D97-AF65-F5344CB8AC3E}">
        <p14:creationId xmlns:p14="http://schemas.microsoft.com/office/powerpoint/2010/main" val="115114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BEBD62-AB8D-4068-941E-D2E1478B1827}" type="slidenum">
              <a:rPr lang="en-US" smtClean="0"/>
              <a:t>1</a:t>
            </a:fld>
            <a:endParaRPr lang="en-US"/>
          </a:p>
        </p:txBody>
      </p:sp>
    </p:spTree>
    <p:extLst>
      <p:ext uri="{BB962C8B-B14F-4D97-AF65-F5344CB8AC3E}">
        <p14:creationId xmlns:p14="http://schemas.microsoft.com/office/powerpoint/2010/main" val="402204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BEBD62-AB8D-4068-941E-D2E1478B1827}" type="slidenum">
              <a:rPr lang="en-US" smtClean="0"/>
              <a:t>2</a:t>
            </a:fld>
            <a:endParaRPr lang="en-US"/>
          </a:p>
        </p:txBody>
      </p:sp>
    </p:spTree>
    <p:extLst>
      <p:ext uri="{BB962C8B-B14F-4D97-AF65-F5344CB8AC3E}">
        <p14:creationId xmlns:p14="http://schemas.microsoft.com/office/powerpoint/2010/main" val="316644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0893F2-D93D-4810-B8E4-112C1AAC39C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E7D07-D536-4570-A5AF-729B35B92B78}" type="slidenum">
              <a:rPr lang="en-US" smtClean="0"/>
              <a:t>‹#›</a:t>
            </a:fld>
            <a:endParaRPr lang="en-US"/>
          </a:p>
        </p:txBody>
      </p:sp>
    </p:spTree>
    <p:extLst>
      <p:ext uri="{BB962C8B-B14F-4D97-AF65-F5344CB8AC3E}">
        <p14:creationId xmlns:p14="http://schemas.microsoft.com/office/powerpoint/2010/main" val="78061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893F2-D93D-4810-B8E4-112C1AAC39C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E7D07-D536-4570-A5AF-729B35B92B78}" type="slidenum">
              <a:rPr lang="en-US" smtClean="0"/>
              <a:t>‹#›</a:t>
            </a:fld>
            <a:endParaRPr lang="en-US"/>
          </a:p>
        </p:txBody>
      </p:sp>
    </p:spTree>
    <p:extLst>
      <p:ext uri="{BB962C8B-B14F-4D97-AF65-F5344CB8AC3E}">
        <p14:creationId xmlns:p14="http://schemas.microsoft.com/office/powerpoint/2010/main" val="206445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893F2-D93D-4810-B8E4-112C1AAC39C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E7D07-D536-4570-A5AF-729B35B92B78}" type="slidenum">
              <a:rPr lang="en-US" smtClean="0"/>
              <a:t>‹#›</a:t>
            </a:fld>
            <a:endParaRPr lang="en-US"/>
          </a:p>
        </p:txBody>
      </p:sp>
    </p:spTree>
    <p:extLst>
      <p:ext uri="{BB962C8B-B14F-4D97-AF65-F5344CB8AC3E}">
        <p14:creationId xmlns:p14="http://schemas.microsoft.com/office/powerpoint/2010/main" val="341189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0893F2-D93D-4810-B8E4-112C1AAC39C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E7D07-D536-4570-A5AF-729B35B92B78}" type="slidenum">
              <a:rPr lang="en-US" smtClean="0"/>
              <a:t>‹#›</a:t>
            </a:fld>
            <a:endParaRPr lang="en-US"/>
          </a:p>
        </p:txBody>
      </p:sp>
    </p:spTree>
    <p:extLst>
      <p:ext uri="{BB962C8B-B14F-4D97-AF65-F5344CB8AC3E}">
        <p14:creationId xmlns:p14="http://schemas.microsoft.com/office/powerpoint/2010/main" val="319661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893F2-D93D-4810-B8E4-112C1AAC39C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E7D07-D536-4570-A5AF-729B35B92B78}" type="slidenum">
              <a:rPr lang="en-US" smtClean="0"/>
              <a:t>‹#›</a:t>
            </a:fld>
            <a:endParaRPr lang="en-US"/>
          </a:p>
        </p:txBody>
      </p:sp>
    </p:spTree>
    <p:extLst>
      <p:ext uri="{BB962C8B-B14F-4D97-AF65-F5344CB8AC3E}">
        <p14:creationId xmlns:p14="http://schemas.microsoft.com/office/powerpoint/2010/main" val="399914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0893F2-D93D-4810-B8E4-112C1AAC39C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E7D07-D536-4570-A5AF-729B35B92B78}" type="slidenum">
              <a:rPr lang="en-US" smtClean="0"/>
              <a:t>‹#›</a:t>
            </a:fld>
            <a:endParaRPr lang="en-US"/>
          </a:p>
        </p:txBody>
      </p:sp>
    </p:spTree>
    <p:extLst>
      <p:ext uri="{BB962C8B-B14F-4D97-AF65-F5344CB8AC3E}">
        <p14:creationId xmlns:p14="http://schemas.microsoft.com/office/powerpoint/2010/main" val="196770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0893F2-D93D-4810-B8E4-112C1AAC39C3}"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E7D07-D536-4570-A5AF-729B35B92B78}" type="slidenum">
              <a:rPr lang="en-US" smtClean="0"/>
              <a:t>‹#›</a:t>
            </a:fld>
            <a:endParaRPr lang="en-US"/>
          </a:p>
        </p:txBody>
      </p:sp>
    </p:spTree>
    <p:extLst>
      <p:ext uri="{BB962C8B-B14F-4D97-AF65-F5344CB8AC3E}">
        <p14:creationId xmlns:p14="http://schemas.microsoft.com/office/powerpoint/2010/main" val="253308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0893F2-D93D-4810-B8E4-112C1AAC39C3}"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E7D07-D536-4570-A5AF-729B35B92B78}" type="slidenum">
              <a:rPr lang="en-US" smtClean="0"/>
              <a:t>‹#›</a:t>
            </a:fld>
            <a:endParaRPr lang="en-US"/>
          </a:p>
        </p:txBody>
      </p:sp>
    </p:spTree>
    <p:extLst>
      <p:ext uri="{BB962C8B-B14F-4D97-AF65-F5344CB8AC3E}">
        <p14:creationId xmlns:p14="http://schemas.microsoft.com/office/powerpoint/2010/main" val="332699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893F2-D93D-4810-B8E4-112C1AAC39C3}"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E7D07-D536-4570-A5AF-729B35B92B78}" type="slidenum">
              <a:rPr lang="en-US" smtClean="0"/>
              <a:t>‹#›</a:t>
            </a:fld>
            <a:endParaRPr lang="en-US"/>
          </a:p>
        </p:txBody>
      </p:sp>
    </p:spTree>
    <p:extLst>
      <p:ext uri="{BB962C8B-B14F-4D97-AF65-F5344CB8AC3E}">
        <p14:creationId xmlns:p14="http://schemas.microsoft.com/office/powerpoint/2010/main" val="330146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893F2-D93D-4810-B8E4-112C1AAC39C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E7D07-D536-4570-A5AF-729B35B92B78}" type="slidenum">
              <a:rPr lang="en-US" smtClean="0"/>
              <a:t>‹#›</a:t>
            </a:fld>
            <a:endParaRPr lang="en-US"/>
          </a:p>
        </p:txBody>
      </p:sp>
    </p:spTree>
    <p:extLst>
      <p:ext uri="{BB962C8B-B14F-4D97-AF65-F5344CB8AC3E}">
        <p14:creationId xmlns:p14="http://schemas.microsoft.com/office/powerpoint/2010/main" val="213442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893F2-D93D-4810-B8E4-112C1AAC39C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E7D07-D536-4570-A5AF-729B35B92B78}" type="slidenum">
              <a:rPr lang="en-US" smtClean="0"/>
              <a:t>‹#›</a:t>
            </a:fld>
            <a:endParaRPr lang="en-US"/>
          </a:p>
        </p:txBody>
      </p:sp>
    </p:spTree>
    <p:extLst>
      <p:ext uri="{BB962C8B-B14F-4D97-AF65-F5344CB8AC3E}">
        <p14:creationId xmlns:p14="http://schemas.microsoft.com/office/powerpoint/2010/main" val="149727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893F2-D93D-4810-B8E4-112C1AAC39C3}" type="datetimeFigureOut">
              <a:rPr lang="en-US" smtClean="0"/>
              <a:t>4/28/2023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E7D07-D536-4570-A5AF-729B35B92B78}" type="slidenum">
              <a:rPr lang="en-US" smtClean="0"/>
              <a:t>‹#›</a:t>
            </a:fld>
            <a:endParaRPr lang="en-US"/>
          </a:p>
        </p:txBody>
      </p:sp>
    </p:spTree>
    <p:extLst>
      <p:ext uri="{BB962C8B-B14F-4D97-AF65-F5344CB8AC3E}">
        <p14:creationId xmlns:p14="http://schemas.microsoft.com/office/powerpoint/2010/main" val="269895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armin.com/en-US/shop/downloads/basecamp" TargetMode="External"/><Relationship Id="rId2" Type="http://schemas.openxmlformats.org/officeDocument/2006/relationships/hyperlink" Target="https://www.garmin.com/en-US/software/express/" TargetMode="External"/><Relationship Id="rId1" Type="http://schemas.openxmlformats.org/officeDocument/2006/relationships/slideLayout" Target="../slideLayouts/slideLayout2.xml"/><Relationship Id="rId4" Type="http://schemas.openxmlformats.org/officeDocument/2006/relationships/hyperlink" Target="https://support.google.com/earth/answer/168344?hl=en&amp;ref_topic=2376075&amp;vid=0-125997967830-1490797171186"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file:///D:\Data\Biggs%20Ride%20Routes\Template\spreadtemp.xlsx" TargetMode="External"/><Relationship Id="rId1" Type="http://schemas.openxmlformats.org/officeDocument/2006/relationships/slideLayout" Target="../slideLayouts/slideLayout2.xml"/><Relationship Id="rId4" Type="http://schemas.openxmlformats.org/officeDocument/2006/relationships/image" Target="../media/image38.tmp"/></Relationships>
</file>

<file path=ppt/slides/_rels/slide38.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lstStyle/>
          <a:p>
            <a:r>
              <a:rPr lang="en-US" dirty="0"/>
              <a:t>Ride Routing Using Garmin </a:t>
            </a:r>
            <a:r>
              <a:rPr lang="en-US" dirty="0" err="1"/>
              <a:t>BaseCamp</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681287"/>
            <a:ext cx="3838575" cy="401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03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BaseCamp</a:t>
            </a:r>
            <a:r>
              <a:rPr lang="en-US" dirty="0"/>
              <a:t> Menu Bar</a:t>
            </a:r>
          </a:p>
        </p:txBody>
      </p:sp>
      <p:sp>
        <p:nvSpPr>
          <p:cNvPr id="4" name="TextBox 3"/>
          <p:cNvSpPr txBox="1"/>
          <p:nvPr/>
        </p:nvSpPr>
        <p:spPr>
          <a:xfrm>
            <a:off x="266700" y="1524000"/>
            <a:ext cx="8305800" cy="1969770"/>
          </a:xfrm>
          <a:prstGeom prst="rect">
            <a:avLst/>
          </a:prstGeom>
          <a:noFill/>
        </p:spPr>
        <p:txBody>
          <a:bodyPr wrap="square" rtlCol="0">
            <a:spAutoFit/>
          </a:bodyPr>
          <a:lstStyle/>
          <a:p>
            <a:r>
              <a:rPr lang="en-US" b="1" dirty="0"/>
              <a:t>Device:</a:t>
            </a:r>
            <a:r>
              <a:rPr lang="en-US" dirty="0"/>
              <a:t> 	This allows you to send GPX files to an attached Garmin device and to receive data from a device. </a:t>
            </a:r>
          </a:p>
          <a:p>
            <a:endParaRPr lang="en-US" dirty="0"/>
          </a:p>
          <a:p>
            <a:r>
              <a:rPr lang="en-US" dirty="0"/>
              <a:t>Send to Device:	Send to a supported Garmin device such as a </a:t>
            </a:r>
            <a:r>
              <a:rPr lang="en-US" dirty="0" err="1"/>
              <a:t>Zumo</a:t>
            </a:r>
            <a:r>
              <a:rPr lang="en-US" dirty="0"/>
              <a:t> or </a:t>
            </a:r>
            <a:r>
              <a:rPr lang="en-US" dirty="0" err="1"/>
              <a:t>Navtech</a:t>
            </a:r>
            <a:r>
              <a:rPr lang="en-US" dirty="0"/>
              <a:t>.</a:t>
            </a:r>
          </a:p>
          <a:p>
            <a:r>
              <a:rPr lang="en-US" dirty="0"/>
              <a:t>Receive from Device:	Export data from an attached device to </a:t>
            </a:r>
            <a:r>
              <a:rPr lang="en-US" dirty="0" err="1"/>
              <a:t>BaseCamp</a:t>
            </a:r>
            <a:r>
              <a:rPr lang="en-US" dirty="0"/>
              <a:t>.</a:t>
            </a:r>
          </a:p>
          <a:p>
            <a:endParaRPr lang="en-US" sz="3200" dirty="0"/>
          </a:p>
        </p:txBody>
      </p:sp>
      <p:sp>
        <p:nvSpPr>
          <p:cNvPr id="5" name="TextBox 4"/>
          <p:cNvSpPr txBox="1"/>
          <p:nvPr/>
        </p:nvSpPr>
        <p:spPr>
          <a:xfrm>
            <a:off x="266700" y="3493770"/>
            <a:ext cx="7772400" cy="646331"/>
          </a:xfrm>
          <a:prstGeom prst="rect">
            <a:avLst/>
          </a:prstGeom>
          <a:noFill/>
        </p:spPr>
        <p:txBody>
          <a:bodyPr wrap="square" rtlCol="0">
            <a:spAutoFit/>
          </a:bodyPr>
          <a:lstStyle/>
          <a:p>
            <a:r>
              <a:rPr lang="en-US" b="1" dirty="0"/>
              <a:t>View:</a:t>
            </a:r>
            <a:r>
              <a:rPr lang="en-US" dirty="0"/>
              <a:t>  Allows you to sort and organize the way you view items.  This menu item also allows you to view a route or selected items in Google Earth.</a:t>
            </a:r>
          </a:p>
        </p:txBody>
      </p:sp>
      <p:sp>
        <p:nvSpPr>
          <p:cNvPr id="6" name="TextBox 5"/>
          <p:cNvSpPr txBox="1"/>
          <p:nvPr/>
        </p:nvSpPr>
        <p:spPr>
          <a:xfrm>
            <a:off x="269389" y="4572000"/>
            <a:ext cx="7848600" cy="923330"/>
          </a:xfrm>
          <a:prstGeom prst="rect">
            <a:avLst/>
          </a:prstGeom>
          <a:noFill/>
        </p:spPr>
        <p:txBody>
          <a:bodyPr wrap="square" rtlCol="0">
            <a:spAutoFit/>
          </a:bodyPr>
          <a:lstStyle/>
          <a:p>
            <a:r>
              <a:rPr lang="en-US" b="1" dirty="0"/>
              <a:t>Maps:</a:t>
            </a:r>
            <a:r>
              <a:rPr lang="en-US" dirty="0"/>
              <a:t>  Allows you to choose between the global map, installed maps (Garmin Express) or purchased maps.</a:t>
            </a:r>
          </a:p>
          <a:p>
            <a:endParaRPr lang="en-US" dirty="0"/>
          </a:p>
        </p:txBody>
      </p:sp>
    </p:spTree>
    <p:extLst>
      <p:ext uri="{BB962C8B-B14F-4D97-AF65-F5344CB8AC3E}">
        <p14:creationId xmlns:p14="http://schemas.microsoft.com/office/powerpoint/2010/main" val="26590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BaseCamp</a:t>
            </a:r>
            <a:r>
              <a:rPr lang="en-US" dirty="0"/>
              <a:t> Speed Buttons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799"/>
            <a:ext cx="86868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2146012"/>
            <a:ext cx="8458200" cy="584775"/>
          </a:xfrm>
          <a:prstGeom prst="rect">
            <a:avLst/>
          </a:prstGeom>
          <a:noFill/>
        </p:spPr>
        <p:txBody>
          <a:bodyPr wrap="square" rtlCol="0">
            <a:spAutoFit/>
          </a:bodyPr>
          <a:lstStyle/>
          <a:p>
            <a:r>
              <a:rPr lang="en-US" sz="3200" dirty="0"/>
              <a:t>Provides easy access to many of the menu items.</a:t>
            </a:r>
          </a:p>
        </p:txBody>
      </p:sp>
      <p:sp>
        <p:nvSpPr>
          <p:cNvPr id="5" name="TextBox 4"/>
          <p:cNvSpPr txBox="1"/>
          <p:nvPr/>
        </p:nvSpPr>
        <p:spPr>
          <a:xfrm>
            <a:off x="533400" y="3276600"/>
            <a:ext cx="8229600" cy="923330"/>
          </a:xfrm>
          <a:prstGeom prst="rect">
            <a:avLst/>
          </a:prstGeom>
          <a:noFill/>
        </p:spPr>
        <p:txBody>
          <a:bodyPr wrap="square" rtlCol="0">
            <a:spAutoFit/>
          </a:bodyPr>
          <a:lstStyle/>
          <a:p>
            <a:r>
              <a:rPr lang="en-US" dirty="0"/>
              <a:t>Context Menu:  Right click on an item in “My Collection” and menu items appear depending on the item selected.  Most commonly used are; send, move, duplicate, remove, rename, new list and new list folder.</a:t>
            </a:r>
          </a:p>
        </p:txBody>
      </p:sp>
    </p:spTree>
    <p:extLst>
      <p:ext uri="{BB962C8B-B14F-4D97-AF65-F5344CB8AC3E}">
        <p14:creationId xmlns:p14="http://schemas.microsoft.com/office/powerpoint/2010/main" val="151830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 Between Copy and Duplicate(Under Edit)</a:t>
            </a:r>
          </a:p>
        </p:txBody>
      </p:sp>
      <p:sp>
        <p:nvSpPr>
          <p:cNvPr id="3" name="Content Placeholder 2"/>
          <p:cNvSpPr>
            <a:spLocks noGrp="1"/>
          </p:cNvSpPr>
          <p:nvPr>
            <p:ph idx="1"/>
          </p:nvPr>
        </p:nvSpPr>
        <p:spPr/>
        <p:txBody>
          <a:bodyPr>
            <a:normAutofit/>
          </a:bodyPr>
          <a:lstStyle/>
          <a:p>
            <a:r>
              <a:rPr lang="en-US" sz="1800" b="1" i="1" dirty="0"/>
              <a:t>Scenario:  You want to leverage an existing route, but you want to change it a little….</a:t>
            </a:r>
          </a:p>
          <a:p>
            <a:endParaRPr lang="en-US" sz="1800" dirty="0"/>
          </a:p>
          <a:p>
            <a:r>
              <a:rPr lang="en-US" sz="1800" dirty="0"/>
              <a:t>Do you “copy” or “duplicate?” the route first?</a:t>
            </a:r>
          </a:p>
          <a:p>
            <a:pPr lvl="1"/>
            <a:r>
              <a:rPr lang="en-US" sz="1800" dirty="0"/>
              <a:t>Copy will create a new route but any changes you make in either will be in reflected in both the new and “copied” route.  The routes are linked.</a:t>
            </a:r>
          </a:p>
          <a:p>
            <a:pPr lvl="1"/>
            <a:r>
              <a:rPr lang="en-US" sz="1800" dirty="0"/>
              <a:t>Duplicate will create a new version of the old route, but changes are not linked back to the route you “duplicated.”</a:t>
            </a:r>
          </a:p>
        </p:txBody>
      </p:sp>
    </p:spTree>
    <p:extLst>
      <p:ext uri="{BB962C8B-B14F-4D97-AF65-F5344CB8AC3E}">
        <p14:creationId xmlns:p14="http://schemas.microsoft.com/office/powerpoint/2010/main" val="45083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Profiles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19200"/>
            <a:ext cx="570910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600200"/>
            <a:ext cx="2362200" cy="2677656"/>
          </a:xfrm>
          <a:prstGeom prst="rect">
            <a:avLst/>
          </a:prstGeom>
          <a:noFill/>
        </p:spPr>
        <p:txBody>
          <a:bodyPr wrap="square" rtlCol="0">
            <a:spAutoFit/>
          </a:bodyPr>
          <a:lstStyle/>
          <a:p>
            <a:r>
              <a:rPr lang="en-US" sz="2800" dirty="0"/>
              <a:t>Be careful when changing settings for the Motorcycling profile!</a:t>
            </a:r>
          </a:p>
        </p:txBody>
      </p:sp>
      <p:sp>
        <p:nvSpPr>
          <p:cNvPr id="5" name="TextBox 4"/>
          <p:cNvSpPr txBox="1"/>
          <p:nvPr/>
        </p:nvSpPr>
        <p:spPr>
          <a:xfrm>
            <a:off x="228600" y="5139630"/>
            <a:ext cx="8604708" cy="954107"/>
          </a:xfrm>
          <a:prstGeom prst="rect">
            <a:avLst/>
          </a:prstGeom>
          <a:noFill/>
        </p:spPr>
        <p:txBody>
          <a:bodyPr wrap="square" rtlCol="0">
            <a:spAutoFit/>
          </a:bodyPr>
          <a:lstStyle/>
          <a:p>
            <a:r>
              <a:rPr lang="en-US" sz="2800" dirty="0"/>
              <a:t>Changing the profile too much may cause the route to shape differently on a different computer.</a:t>
            </a:r>
          </a:p>
        </p:txBody>
      </p:sp>
    </p:spTree>
    <p:extLst>
      <p:ext uri="{BB962C8B-B14F-4D97-AF65-F5344CB8AC3E}">
        <p14:creationId xmlns:p14="http://schemas.microsoft.com/office/powerpoint/2010/main" val="133621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Profiles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28600" y="1417638"/>
            <a:ext cx="3753403"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Graphical user interface, application&#10;&#10;Description automatically generated">
            <a:extLst>
              <a:ext uri="{FF2B5EF4-FFF2-40B4-BE49-F238E27FC236}">
                <a16:creationId xmlns:a16="http://schemas.microsoft.com/office/drawing/2014/main" id="{D2862C19-894A-965A-F4C4-FE8D89C75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663" y="1417638"/>
            <a:ext cx="4688736" cy="4776787"/>
          </a:xfrm>
          <a:prstGeom prst="rect">
            <a:avLst/>
          </a:prstGeom>
        </p:spPr>
      </p:pic>
    </p:spTree>
    <p:extLst>
      <p:ext uri="{BB962C8B-B14F-4D97-AF65-F5344CB8AC3E}">
        <p14:creationId xmlns:p14="http://schemas.microsoft.com/office/powerpoint/2010/main" val="295208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Importing GPX Files</a:t>
            </a:r>
          </a:p>
        </p:txBody>
      </p:sp>
      <p:sp>
        <p:nvSpPr>
          <p:cNvPr id="3" name="Content Placeholder 2"/>
          <p:cNvSpPr>
            <a:spLocks noGrp="1"/>
          </p:cNvSpPr>
          <p:nvPr>
            <p:ph idx="1"/>
          </p:nvPr>
        </p:nvSpPr>
        <p:spPr>
          <a:xfrm>
            <a:off x="457200" y="1371600"/>
            <a:ext cx="8458200" cy="4800600"/>
          </a:xfrm>
        </p:spPr>
        <p:txBody>
          <a:bodyPr>
            <a:normAutofit fontScale="70000" lnSpcReduction="20000"/>
          </a:bodyPr>
          <a:lstStyle/>
          <a:p>
            <a:pPr marL="0" indent="0">
              <a:buNone/>
            </a:pPr>
            <a:r>
              <a:rPr lang="en-US" sz="3000" b="1" i="1" dirty="0"/>
              <a:t>Road Captain just sent an email with a route.  Now what?</a:t>
            </a:r>
          </a:p>
          <a:p>
            <a:pPr marL="0" indent="0">
              <a:buNone/>
            </a:pPr>
            <a:endParaRPr lang="en-US" sz="3000" b="1" i="1" dirty="0"/>
          </a:p>
          <a:p>
            <a:pPr marL="514350" indent="-514350">
              <a:buFont typeface="+mj-lt"/>
              <a:buAutoNum type="arabicPeriod"/>
            </a:pPr>
            <a:r>
              <a:rPr lang="en-US" sz="3000" dirty="0"/>
              <a:t>Download the route (file with GPX extension) and save it in a directory or desktop.</a:t>
            </a:r>
          </a:p>
          <a:p>
            <a:pPr marL="514350" indent="-514350">
              <a:buFont typeface="+mj-lt"/>
              <a:buAutoNum type="arabicPeriod"/>
            </a:pPr>
            <a:endParaRPr lang="en-US" sz="3000" dirty="0"/>
          </a:p>
          <a:p>
            <a:pPr marL="514350" indent="-514350">
              <a:buFont typeface="+mj-lt"/>
              <a:buAutoNum type="arabicPeriod"/>
            </a:pPr>
            <a:endParaRPr lang="en-US" sz="3000" dirty="0"/>
          </a:p>
          <a:p>
            <a:pPr marL="514350" indent="-514350">
              <a:buFont typeface="+mj-lt"/>
              <a:buAutoNum type="arabicPeriod"/>
            </a:pPr>
            <a:endParaRPr lang="en-US" sz="3000" dirty="0"/>
          </a:p>
          <a:p>
            <a:pPr marL="514350" indent="-514350">
              <a:buFont typeface="+mj-lt"/>
              <a:buAutoNum type="arabicPeriod"/>
            </a:pPr>
            <a:endParaRPr lang="en-US" sz="3000" dirty="0"/>
          </a:p>
          <a:p>
            <a:pPr marL="514350" indent="-514350">
              <a:buFont typeface="+mj-lt"/>
              <a:buAutoNum type="arabicPeriod"/>
            </a:pPr>
            <a:endParaRPr lang="en-US" sz="3000" dirty="0"/>
          </a:p>
          <a:p>
            <a:pPr marL="514350" indent="-514350">
              <a:buFont typeface="+mj-lt"/>
              <a:buAutoNum type="arabicPeriod"/>
            </a:pPr>
            <a:endParaRPr lang="en-US" sz="3000" dirty="0"/>
          </a:p>
          <a:p>
            <a:pPr marL="514350" indent="-514350">
              <a:buFont typeface="+mj-lt"/>
              <a:buAutoNum type="arabicPeriod"/>
            </a:pPr>
            <a:r>
              <a:rPr lang="en-US" sz="3000" dirty="0"/>
              <a:t>In </a:t>
            </a:r>
            <a:r>
              <a:rPr lang="en-US" sz="3000" dirty="0" err="1"/>
              <a:t>BaseCamp</a:t>
            </a:r>
            <a:r>
              <a:rPr lang="en-US" sz="3000" dirty="0"/>
              <a:t>, under “My Collection” set focus on the list folder in which you wish to import the GPX file.</a:t>
            </a:r>
          </a:p>
          <a:p>
            <a:pPr marL="514350" indent="-514350">
              <a:buFont typeface="+mj-lt"/>
              <a:buAutoNum type="arabicPeriod"/>
            </a:pPr>
            <a:r>
              <a:rPr lang="en-US" sz="3000" dirty="0"/>
              <a:t>Click the “File” menu item, then “Import into.” Navigate to the file you just downloaded.  Select and click  “open.”</a:t>
            </a:r>
          </a:p>
          <a:p>
            <a:pPr marL="514350" indent="-514350">
              <a:buFont typeface="+mj-lt"/>
              <a:buAutoNum type="arabicPeriod"/>
            </a:pPr>
            <a:r>
              <a:rPr lang="en-US" sz="3000" dirty="0"/>
              <a:t>The GPX file will show up as a list containing routes and waypoints.</a:t>
            </a:r>
          </a:p>
          <a:p>
            <a:pPr marL="0" indent="0">
              <a:buNone/>
            </a:pP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90800"/>
            <a:ext cx="7239000" cy="164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181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an Imported Route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436365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295400"/>
            <a:ext cx="4038600" cy="4524315"/>
          </a:xfrm>
          <a:prstGeom prst="rect">
            <a:avLst/>
          </a:prstGeom>
          <a:noFill/>
        </p:spPr>
        <p:txBody>
          <a:bodyPr wrap="square" rtlCol="0">
            <a:spAutoFit/>
          </a:bodyPr>
          <a:lstStyle/>
          <a:p>
            <a:r>
              <a:rPr lang="en-US" sz="3200" dirty="0"/>
              <a:t>To view the imported route, click on the list to see the routes and waypoints contained in the GPX file.  Placing focus on the route itself (as shown) allows the route to be opened.</a:t>
            </a:r>
          </a:p>
        </p:txBody>
      </p:sp>
    </p:spTree>
    <p:extLst>
      <p:ext uri="{BB962C8B-B14F-4D97-AF65-F5344CB8AC3E}">
        <p14:creationId xmlns:p14="http://schemas.microsoft.com/office/powerpoint/2010/main" val="1103697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an Imported Route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881437" cy="534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1447800"/>
            <a:ext cx="4343400" cy="4524315"/>
          </a:xfrm>
          <a:prstGeom prst="rect">
            <a:avLst/>
          </a:prstGeom>
          <a:noFill/>
        </p:spPr>
        <p:txBody>
          <a:bodyPr wrap="square" rtlCol="0">
            <a:spAutoFit/>
          </a:bodyPr>
          <a:lstStyle/>
          <a:p>
            <a:r>
              <a:rPr lang="en-US" dirty="0"/>
              <a:t>Double click on the route in the bottom pane to open the “Properties and Route Directions” box.</a:t>
            </a:r>
          </a:p>
          <a:p>
            <a:endParaRPr lang="en-US" dirty="0"/>
          </a:p>
          <a:p>
            <a:r>
              <a:rPr lang="en-US" dirty="0"/>
              <a:t>Items that are not “grayed out” will alert upon arrival.  In the figure to the right only the starting point and the midpoint stop will alert upon arrival.</a:t>
            </a:r>
          </a:p>
          <a:p>
            <a:endParaRPr lang="en-US" dirty="0"/>
          </a:p>
          <a:p>
            <a:r>
              <a:rPr lang="en-US" dirty="0"/>
              <a:t>All the other items will not alert and are “shaping points.”  A shaping point “shapes” the route by inserting itself as a point that the route must go through. To Simplify the route directions, set all shaping points except the start, mid stops, and end to “won’t alert”.</a:t>
            </a:r>
          </a:p>
        </p:txBody>
      </p:sp>
    </p:spTree>
    <p:extLst>
      <p:ext uri="{BB962C8B-B14F-4D97-AF65-F5344CB8AC3E}">
        <p14:creationId xmlns:p14="http://schemas.microsoft.com/office/powerpoint/2010/main" val="847280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Find &amp; Save Points of Interest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00400"/>
            <a:ext cx="8743305" cy="323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371600"/>
            <a:ext cx="8610600" cy="1754326"/>
          </a:xfrm>
          <a:prstGeom prst="rect">
            <a:avLst/>
          </a:prstGeom>
          <a:noFill/>
        </p:spPr>
        <p:txBody>
          <a:bodyPr wrap="square" rtlCol="0">
            <a:spAutoFit/>
          </a:bodyPr>
          <a:lstStyle/>
          <a:p>
            <a:r>
              <a:rPr lang="en-US" dirty="0"/>
              <a:t>You can utilize the search bar in the upper righthand corner by typing in the name of a point of interest.  Click on search and then the search pane will open and show the appropriate results.</a:t>
            </a:r>
          </a:p>
          <a:p>
            <a:endParaRPr lang="en-US" dirty="0"/>
          </a:p>
          <a:p>
            <a:r>
              <a:rPr lang="en-US" dirty="0"/>
              <a:t>If the route has focus you can also right click at any point along the route and then click on “Find Nearest Places.”</a:t>
            </a:r>
          </a:p>
        </p:txBody>
      </p:sp>
    </p:spTree>
    <p:extLst>
      <p:ext uri="{BB962C8B-B14F-4D97-AF65-F5344CB8AC3E}">
        <p14:creationId xmlns:p14="http://schemas.microsoft.com/office/powerpoint/2010/main" val="3019168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the Route on Google Earth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381750" cy="341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5105400"/>
            <a:ext cx="8610600" cy="1477328"/>
          </a:xfrm>
          <a:prstGeom prst="rect">
            <a:avLst/>
          </a:prstGeom>
          <a:noFill/>
        </p:spPr>
        <p:txBody>
          <a:bodyPr wrap="square" rtlCol="0">
            <a:spAutoFit/>
          </a:bodyPr>
          <a:lstStyle/>
          <a:p>
            <a:r>
              <a:rPr lang="en-US" dirty="0"/>
              <a:t>Start Google Earth, then navigate to route’s KML file by selecting “File” “Open”. Select the KML file and click “Open” in the lower right corner of box.</a:t>
            </a:r>
          </a:p>
          <a:p>
            <a:endParaRPr lang="en-US" dirty="0"/>
          </a:p>
          <a:p>
            <a:r>
              <a:rPr lang="en-US" dirty="0"/>
              <a:t>Viewing the route on Google Earth is a great tool in identifying lane collapses, troublesome intersections and the best way to get into and out of stops.</a:t>
            </a:r>
          </a:p>
        </p:txBody>
      </p:sp>
    </p:spTree>
    <p:extLst>
      <p:ext uri="{BB962C8B-B14F-4D97-AF65-F5344CB8AC3E}">
        <p14:creationId xmlns:p14="http://schemas.microsoft.com/office/powerpoint/2010/main" val="110812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2895600"/>
          </a:xfrm>
        </p:spPr>
        <p:txBody>
          <a:bodyPr>
            <a:normAutofit/>
          </a:bodyPr>
          <a:lstStyle/>
          <a:p>
            <a:r>
              <a:rPr lang="en-US" dirty="0"/>
              <a:t>Garmin </a:t>
            </a:r>
            <a:r>
              <a:rPr lang="en-US" dirty="0" err="1"/>
              <a:t>BaseCamp</a:t>
            </a:r>
            <a:r>
              <a:rPr lang="en-US" dirty="0"/>
              <a:t> disclaimer.</a:t>
            </a:r>
            <a:br>
              <a:rPr lang="en-US" dirty="0"/>
            </a:br>
            <a:r>
              <a:rPr lang="en-US" dirty="0"/>
              <a:t>Not going to cover all options of </a:t>
            </a:r>
            <a:r>
              <a:rPr lang="en-US" dirty="0" err="1"/>
              <a:t>BaseCamp</a:t>
            </a:r>
            <a:r>
              <a:rPr lang="en-US" dirty="0"/>
              <a:t> just the ones we use most often.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588513"/>
            <a:ext cx="2971800" cy="311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92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a New Route!</a:t>
            </a:r>
            <a:endParaRPr lang="en-US" dirty="0"/>
          </a:p>
        </p:txBody>
      </p:sp>
      <p:sp>
        <p:nvSpPr>
          <p:cNvPr id="3" name="Content Placeholder 2"/>
          <p:cNvSpPr>
            <a:spLocks noGrp="1"/>
          </p:cNvSpPr>
          <p:nvPr>
            <p:ph idx="1"/>
          </p:nvPr>
        </p:nvSpPr>
        <p:spPr>
          <a:xfrm>
            <a:off x="381000" y="1219200"/>
            <a:ext cx="5334000" cy="4525963"/>
          </a:xfrm>
        </p:spPr>
        <p:txBody>
          <a:bodyPr>
            <a:normAutofit/>
          </a:bodyPr>
          <a:lstStyle/>
          <a:p>
            <a:pPr marL="0" indent="0">
              <a:buNone/>
            </a:pPr>
            <a:r>
              <a:rPr lang="en-US" dirty="0"/>
              <a:t>Place focus on the list folder where you want the route to be located, then right click and select “New List.”  Name your new list. New route names include the date “mm-dd-</a:t>
            </a:r>
            <a:r>
              <a:rPr lang="en-US" dirty="0" err="1"/>
              <a:t>yy</a:t>
            </a:r>
            <a:r>
              <a:rPr lang="en-US" dirty="0"/>
              <a:t>” and a brief description of the destination.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172200" y="1253067"/>
            <a:ext cx="2438155" cy="492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73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Route</a:t>
            </a:r>
          </a:p>
        </p:txBody>
      </p:sp>
      <p:sp>
        <p:nvSpPr>
          <p:cNvPr id="3" name="Content Placeholder 2"/>
          <p:cNvSpPr>
            <a:spLocks noGrp="1"/>
          </p:cNvSpPr>
          <p:nvPr>
            <p:ph idx="1"/>
          </p:nvPr>
        </p:nvSpPr>
        <p:spPr>
          <a:xfrm>
            <a:off x="457200" y="1295400"/>
            <a:ext cx="5562600" cy="5287962"/>
          </a:xfrm>
        </p:spPr>
        <p:txBody>
          <a:bodyPr>
            <a:normAutofit/>
          </a:bodyPr>
          <a:lstStyle/>
          <a:p>
            <a:r>
              <a:rPr lang="en-US" sz="2800" dirty="0"/>
              <a:t>Select the new route and add the start and end locations and any mid point stops to make.</a:t>
            </a:r>
          </a:p>
          <a:p>
            <a:r>
              <a:rPr lang="en-US" sz="2800" dirty="0"/>
              <a:t>There are two ways to do this, one, if these points are already in the  collection, you can copy them to the new route. Two, you can select them on the </a:t>
            </a:r>
            <a:r>
              <a:rPr lang="en-US" sz="2800" dirty="0" err="1"/>
              <a:t>BaseCamp</a:t>
            </a:r>
            <a:r>
              <a:rPr lang="en-US" sz="2800" dirty="0"/>
              <a:t> map and create a new waypoint. </a:t>
            </a:r>
          </a:p>
          <a:p>
            <a:pPr marL="0" indent="0">
              <a:buNone/>
            </a:pPr>
            <a:endParaRPr lang="en-US" sz="2800" dirty="0"/>
          </a:p>
        </p:txBody>
      </p:sp>
      <p:pic>
        <p:nvPicPr>
          <p:cNvPr id="5" name="Picture 4">
            <a:extLst>
              <a:ext uri="{FF2B5EF4-FFF2-40B4-BE49-F238E27FC236}">
                <a16:creationId xmlns:a16="http://schemas.microsoft.com/office/drawing/2014/main" id="{2D00C6A4-CF89-F87F-C8ED-35992CC81134}"/>
              </a:ext>
            </a:extLst>
          </p:cNvPr>
          <p:cNvPicPr>
            <a:picLocks noChangeAspect="1"/>
          </p:cNvPicPr>
          <p:nvPr/>
        </p:nvPicPr>
        <p:blipFill>
          <a:blip r:embed="rId2"/>
          <a:stretch>
            <a:fillRect/>
          </a:stretch>
        </p:blipFill>
        <p:spPr>
          <a:xfrm>
            <a:off x="6629400" y="1219200"/>
            <a:ext cx="1917859" cy="4800600"/>
          </a:xfrm>
          <a:prstGeom prst="rect">
            <a:avLst/>
          </a:prstGeom>
        </p:spPr>
      </p:pic>
    </p:spTree>
    <p:extLst>
      <p:ext uri="{BB962C8B-B14F-4D97-AF65-F5344CB8AC3E}">
        <p14:creationId xmlns:p14="http://schemas.microsoft.com/office/powerpoint/2010/main" val="74366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Route</a:t>
            </a:r>
          </a:p>
        </p:txBody>
      </p:sp>
      <p:sp>
        <p:nvSpPr>
          <p:cNvPr id="3" name="Content Placeholder 2"/>
          <p:cNvSpPr>
            <a:spLocks noGrp="1"/>
          </p:cNvSpPr>
          <p:nvPr>
            <p:ph idx="1"/>
          </p:nvPr>
        </p:nvSpPr>
        <p:spPr/>
        <p:txBody>
          <a:bodyPr>
            <a:normAutofit/>
          </a:bodyPr>
          <a:lstStyle/>
          <a:p>
            <a:pPr marL="0" indent="0">
              <a:buNone/>
            </a:pPr>
            <a:r>
              <a:rPr lang="en-US" sz="2800" dirty="0"/>
              <a:t>We could just let </a:t>
            </a:r>
            <a:r>
              <a:rPr lang="en-US" sz="2800" dirty="0" err="1"/>
              <a:t>BaseCamp</a:t>
            </a:r>
            <a:r>
              <a:rPr lang="en-US" sz="2800" dirty="0"/>
              <a:t> create the route for us BUT you know that the Biggs route is NEVER the shortest distance between two points!</a:t>
            </a:r>
          </a:p>
          <a:p>
            <a:pPr marL="0" indent="0">
              <a:buNone/>
            </a:pPr>
            <a:endParaRPr lang="en-US" sz="2800" dirty="0"/>
          </a:p>
          <a:p>
            <a:pPr marL="0" indent="0" algn="ctr">
              <a:buNone/>
            </a:pPr>
            <a:r>
              <a:rPr lang="en-US" sz="2800" b="1" i="1" dirty="0"/>
              <a:t>We always do our routes manually!</a:t>
            </a:r>
          </a:p>
          <a:p>
            <a:pPr marL="0" indent="0">
              <a:buNone/>
            </a:pPr>
            <a:endParaRPr lang="en-US" sz="2800" dirty="0"/>
          </a:p>
        </p:txBody>
      </p:sp>
    </p:spTree>
    <p:extLst>
      <p:ext uri="{BB962C8B-B14F-4D97-AF65-F5344CB8AC3E}">
        <p14:creationId xmlns:p14="http://schemas.microsoft.com/office/powerpoint/2010/main" val="3809258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Route</a:t>
            </a:r>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marL="0" indent="0">
              <a:buNone/>
            </a:pPr>
            <a:r>
              <a:rPr lang="en-US" sz="2800" dirty="0"/>
              <a:t>With an idea of the route in your mind, click on Biggs as your starting point, right click and select “begin route”.  Your cursor will now change into a pencil and the new route box will open.  Click the “X” on the new route box to close it. Use the wheel button to zoom in and out on the view. Use the arrow keys to move around on the map. As you click for turns the route will start to form.</a:t>
            </a:r>
          </a:p>
          <a:p>
            <a:pPr marL="0" indent="0">
              <a:buNone/>
            </a:pPr>
            <a:endParaRPr lang="en-US" sz="2800" dirty="0"/>
          </a:p>
          <a:p>
            <a:pPr marL="0" indent="0">
              <a:buNone/>
            </a:pPr>
            <a:r>
              <a:rPr lang="en-US" sz="2800" dirty="0">
                <a:solidFill>
                  <a:srgbClr val="FF0000"/>
                </a:solidFill>
              </a:rPr>
              <a:t>Note: Be careful at this point, if you accidentally click the mouse button on a wrong spot it will route you there. If this happens, use the “</a:t>
            </a:r>
            <a:r>
              <a:rPr lang="en-US" sz="2800" dirty="0" err="1">
                <a:solidFill>
                  <a:srgbClr val="FF0000"/>
                </a:solidFill>
              </a:rPr>
              <a:t>ctl</a:t>
            </a:r>
            <a:r>
              <a:rPr lang="en-US" sz="2800" dirty="0">
                <a:solidFill>
                  <a:srgbClr val="FF0000"/>
                </a:solidFill>
              </a:rPr>
              <a:t> + z” to erase last click.</a:t>
            </a:r>
          </a:p>
          <a:p>
            <a:pPr marL="0" indent="0">
              <a:buNone/>
            </a:pPr>
            <a:endParaRPr lang="en-US" sz="2800" dirty="0"/>
          </a:p>
        </p:txBody>
      </p:sp>
    </p:spTree>
    <p:extLst>
      <p:ext uri="{BB962C8B-B14F-4D97-AF65-F5344CB8AC3E}">
        <p14:creationId xmlns:p14="http://schemas.microsoft.com/office/powerpoint/2010/main" val="340042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A26A-5C10-484A-7671-373469CC3113}"/>
              </a:ext>
            </a:extLst>
          </p:cNvPr>
          <p:cNvSpPr>
            <a:spLocks noGrp="1"/>
          </p:cNvSpPr>
          <p:nvPr>
            <p:ph type="title"/>
          </p:nvPr>
        </p:nvSpPr>
        <p:spPr/>
        <p:txBody>
          <a:bodyPr/>
          <a:lstStyle/>
          <a:p>
            <a:r>
              <a:rPr lang="en-US" dirty="0"/>
              <a:t>Creating a Route</a:t>
            </a:r>
          </a:p>
        </p:txBody>
      </p:sp>
      <p:sp>
        <p:nvSpPr>
          <p:cNvPr id="3" name="Content Placeholder 2">
            <a:extLst>
              <a:ext uri="{FF2B5EF4-FFF2-40B4-BE49-F238E27FC236}">
                <a16:creationId xmlns:a16="http://schemas.microsoft.com/office/drawing/2014/main" id="{2A3400DA-E793-5ACB-598A-803F9EC4F09C}"/>
              </a:ext>
            </a:extLst>
          </p:cNvPr>
          <p:cNvSpPr>
            <a:spLocks noGrp="1"/>
          </p:cNvSpPr>
          <p:nvPr>
            <p:ph idx="1"/>
          </p:nvPr>
        </p:nvSpPr>
        <p:spPr>
          <a:xfrm>
            <a:off x="457200" y="1600200"/>
            <a:ext cx="5334000" cy="4525963"/>
          </a:xfrm>
        </p:spPr>
        <p:txBody>
          <a:bodyPr>
            <a:normAutofit lnSpcReduction="10000"/>
          </a:bodyPr>
          <a:lstStyle/>
          <a:p>
            <a:r>
              <a:rPr lang="en-US" dirty="0"/>
              <a:t>As you can see, </a:t>
            </a:r>
            <a:r>
              <a:rPr lang="en-US" dirty="0" err="1"/>
              <a:t>BaseCamp</a:t>
            </a:r>
            <a:r>
              <a:rPr lang="en-US" dirty="0"/>
              <a:t> created a route with the name of the start and end waypoints. Select the route and rename it as we did previously. You can’t duplicate the name so what I do is give it the same name but with no spaces in IT “04-01-23TestRoute”.</a:t>
            </a:r>
          </a:p>
        </p:txBody>
      </p:sp>
      <p:pic>
        <p:nvPicPr>
          <p:cNvPr id="5" name="Picture 4">
            <a:extLst>
              <a:ext uri="{FF2B5EF4-FFF2-40B4-BE49-F238E27FC236}">
                <a16:creationId xmlns:a16="http://schemas.microsoft.com/office/drawing/2014/main" id="{F7DE40A8-89C4-7713-6EDC-72DE0BAD70F5}"/>
              </a:ext>
            </a:extLst>
          </p:cNvPr>
          <p:cNvPicPr>
            <a:picLocks noChangeAspect="1"/>
          </p:cNvPicPr>
          <p:nvPr/>
        </p:nvPicPr>
        <p:blipFill>
          <a:blip r:embed="rId2"/>
          <a:stretch>
            <a:fillRect/>
          </a:stretch>
        </p:blipFill>
        <p:spPr>
          <a:xfrm>
            <a:off x="6096000" y="1752600"/>
            <a:ext cx="2419688" cy="3096057"/>
          </a:xfrm>
          <a:prstGeom prst="rect">
            <a:avLst/>
          </a:prstGeom>
        </p:spPr>
      </p:pic>
    </p:spTree>
    <p:extLst>
      <p:ext uri="{BB962C8B-B14F-4D97-AF65-F5344CB8AC3E}">
        <p14:creationId xmlns:p14="http://schemas.microsoft.com/office/powerpoint/2010/main" val="48068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EEF6C-AB1C-819D-B3E5-677DB2BC4D8A}"/>
              </a:ext>
            </a:extLst>
          </p:cNvPr>
          <p:cNvSpPr>
            <a:spLocks noGrp="1"/>
          </p:cNvSpPr>
          <p:nvPr>
            <p:ph type="title"/>
          </p:nvPr>
        </p:nvSpPr>
        <p:spPr/>
        <p:txBody>
          <a:bodyPr>
            <a:normAutofit fontScale="90000"/>
          </a:bodyPr>
          <a:lstStyle/>
          <a:p>
            <a:r>
              <a:rPr lang="en-US" dirty="0"/>
              <a:t>Creating a Route</a:t>
            </a:r>
            <a:br>
              <a:rPr lang="en-US" dirty="0"/>
            </a:br>
            <a:endParaRPr lang="en-US" dirty="0"/>
          </a:p>
        </p:txBody>
      </p:sp>
      <p:sp>
        <p:nvSpPr>
          <p:cNvPr id="3" name="Content Placeholder 2">
            <a:extLst>
              <a:ext uri="{FF2B5EF4-FFF2-40B4-BE49-F238E27FC236}">
                <a16:creationId xmlns:a16="http://schemas.microsoft.com/office/drawing/2014/main" id="{0C51B962-402A-7D08-E5B8-BE80CFA703A6}"/>
              </a:ext>
            </a:extLst>
          </p:cNvPr>
          <p:cNvSpPr>
            <a:spLocks noGrp="1"/>
          </p:cNvSpPr>
          <p:nvPr>
            <p:ph idx="1"/>
          </p:nvPr>
        </p:nvSpPr>
        <p:spPr>
          <a:xfrm>
            <a:off x="533400" y="1676400"/>
            <a:ext cx="8229600" cy="4525963"/>
          </a:xfrm>
        </p:spPr>
        <p:txBody>
          <a:bodyPr>
            <a:normAutofit lnSpcReduction="10000"/>
          </a:bodyPr>
          <a:lstStyle/>
          <a:p>
            <a:r>
              <a:rPr lang="en-US" dirty="0"/>
              <a:t>To get the ETA for the route, double click on the route to open its property box.</a:t>
            </a:r>
          </a:p>
          <a:p>
            <a:r>
              <a:rPr lang="en-US" dirty="0"/>
              <a:t>On the properties tab, double click the starting point to open its properties box. </a:t>
            </a:r>
          </a:p>
          <a:p>
            <a:r>
              <a:rPr lang="en-US" dirty="0"/>
              <a:t>Select the “Departure” check box, the date of the ride and projected departure time. Then click “Ok”. If the times do not change, click the “Recalculate” button at the bottom. Record the arrival time under your destination.</a:t>
            </a:r>
          </a:p>
        </p:txBody>
      </p:sp>
    </p:spTree>
    <p:extLst>
      <p:ext uri="{BB962C8B-B14F-4D97-AF65-F5344CB8AC3E}">
        <p14:creationId xmlns:p14="http://schemas.microsoft.com/office/powerpoint/2010/main" val="2403363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Altering a route</a:t>
            </a:r>
          </a:p>
        </p:txBody>
      </p:sp>
      <p:sp>
        <p:nvSpPr>
          <p:cNvPr id="3" name="Content Placeholder 2"/>
          <p:cNvSpPr>
            <a:spLocks noGrp="1"/>
          </p:cNvSpPr>
          <p:nvPr>
            <p:ph idx="1"/>
          </p:nvPr>
        </p:nvSpPr>
        <p:spPr>
          <a:xfrm>
            <a:off x="457200" y="1600201"/>
            <a:ext cx="4953000" cy="2590800"/>
          </a:xfrm>
        </p:spPr>
        <p:txBody>
          <a:bodyPr>
            <a:normAutofit lnSpcReduction="10000"/>
          </a:bodyPr>
          <a:lstStyle/>
          <a:p>
            <a:pPr marL="0" indent="0">
              <a:buNone/>
            </a:pPr>
            <a:r>
              <a:rPr lang="en-US" sz="2800" dirty="0"/>
              <a:t>After finishing the route, you may wish to change it.  To do so make sure that the route is highlighted and then hold the “alt” key and drag the route to where you want.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219200"/>
            <a:ext cx="3305175" cy="2955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2227899" cy="216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2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Polishing</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4241323" y="1417638"/>
            <a:ext cx="4674077"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447800"/>
            <a:ext cx="38862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You can change the information related to any waypoint by double click on it to open its property box.</a:t>
            </a:r>
          </a:p>
        </p:txBody>
      </p:sp>
    </p:spTree>
    <p:extLst>
      <p:ext uri="{BB962C8B-B14F-4D97-AF65-F5344CB8AC3E}">
        <p14:creationId xmlns:p14="http://schemas.microsoft.com/office/powerpoint/2010/main" val="2470687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D138-62FF-390C-964C-D662FDF139AC}"/>
              </a:ext>
            </a:extLst>
          </p:cNvPr>
          <p:cNvSpPr>
            <a:spLocks noGrp="1"/>
          </p:cNvSpPr>
          <p:nvPr>
            <p:ph type="title"/>
          </p:nvPr>
        </p:nvSpPr>
        <p:spPr/>
        <p:txBody>
          <a:bodyPr/>
          <a:lstStyle/>
          <a:p>
            <a:r>
              <a:rPr lang="en-US" dirty="0"/>
              <a:t>Creating the Spreadsheet</a:t>
            </a:r>
          </a:p>
        </p:txBody>
      </p:sp>
      <p:sp>
        <p:nvSpPr>
          <p:cNvPr id="3" name="Content Placeholder 2">
            <a:extLst>
              <a:ext uri="{FF2B5EF4-FFF2-40B4-BE49-F238E27FC236}">
                <a16:creationId xmlns:a16="http://schemas.microsoft.com/office/drawing/2014/main" id="{BB5831FD-4555-8F16-6B9F-156400688E11}"/>
              </a:ext>
            </a:extLst>
          </p:cNvPr>
          <p:cNvSpPr>
            <a:spLocks noGrp="1"/>
          </p:cNvSpPr>
          <p:nvPr>
            <p:ph idx="1"/>
          </p:nvPr>
        </p:nvSpPr>
        <p:spPr>
          <a:xfrm>
            <a:off x="381000" y="1417638"/>
            <a:ext cx="5181600" cy="5059362"/>
          </a:xfrm>
        </p:spPr>
        <p:txBody>
          <a:bodyPr/>
          <a:lstStyle/>
          <a:p>
            <a:r>
              <a:rPr lang="en-US" dirty="0"/>
              <a:t>To simplify the spreadsheet, you want eliminate unnecessary information before you export.  This is accomplished by setting unnecessary waypoints to “Don’t alert on arrival”.</a:t>
            </a:r>
          </a:p>
        </p:txBody>
      </p:sp>
      <p:pic>
        <p:nvPicPr>
          <p:cNvPr id="5" name="Picture 4">
            <a:extLst>
              <a:ext uri="{FF2B5EF4-FFF2-40B4-BE49-F238E27FC236}">
                <a16:creationId xmlns:a16="http://schemas.microsoft.com/office/drawing/2014/main" id="{391230BB-E1B2-CFD7-C077-CCEB70B9C235}"/>
              </a:ext>
            </a:extLst>
          </p:cNvPr>
          <p:cNvPicPr>
            <a:picLocks noChangeAspect="1"/>
          </p:cNvPicPr>
          <p:nvPr/>
        </p:nvPicPr>
        <p:blipFill>
          <a:blip r:embed="rId2"/>
          <a:stretch>
            <a:fillRect/>
          </a:stretch>
        </p:blipFill>
        <p:spPr>
          <a:xfrm>
            <a:off x="5638800" y="1524000"/>
            <a:ext cx="3367408" cy="4608399"/>
          </a:xfrm>
          <a:prstGeom prst="rect">
            <a:avLst/>
          </a:prstGeom>
        </p:spPr>
      </p:pic>
    </p:spTree>
    <p:extLst>
      <p:ext uri="{BB962C8B-B14F-4D97-AF65-F5344CB8AC3E}">
        <p14:creationId xmlns:p14="http://schemas.microsoft.com/office/powerpoint/2010/main" val="3009240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D138-62FF-390C-964C-D662FDF139AC}"/>
              </a:ext>
            </a:extLst>
          </p:cNvPr>
          <p:cNvSpPr>
            <a:spLocks noGrp="1"/>
          </p:cNvSpPr>
          <p:nvPr>
            <p:ph type="title"/>
          </p:nvPr>
        </p:nvSpPr>
        <p:spPr>
          <a:xfrm>
            <a:off x="457200" y="274638"/>
            <a:ext cx="8229600" cy="792162"/>
          </a:xfrm>
        </p:spPr>
        <p:txBody>
          <a:bodyPr/>
          <a:lstStyle/>
          <a:p>
            <a:r>
              <a:rPr lang="en-US" dirty="0"/>
              <a:t>Creating the Spreadsheet</a:t>
            </a:r>
          </a:p>
        </p:txBody>
      </p:sp>
      <p:sp>
        <p:nvSpPr>
          <p:cNvPr id="3" name="Content Placeholder 2">
            <a:extLst>
              <a:ext uri="{FF2B5EF4-FFF2-40B4-BE49-F238E27FC236}">
                <a16:creationId xmlns:a16="http://schemas.microsoft.com/office/drawing/2014/main" id="{BB5831FD-4555-8F16-6B9F-156400688E11}"/>
              </a:ext>
            </a:extLst>
          </p:cNvPr>
          <p:cNvSpPr>
            <a:spLocks noGrp="1"/>
          </p:cNvSpPr>
          <p:nvPr>
            <p:ph idx="1"/>
          </p:nvPr>
        </p:nvSpPr>
        <p:spPr>
          <a:xfrm>
            <a:off x="457200" y="1049987"/>
            <a:ext cx="8686800" cy="1935162"/>
          </a:xfrm>
        </p:spPr>
        <p:txBody>
          <a:bodyPr>
            <a:normAutofit lnSpcReduction="10000"/>
          </a:bodyPr>
          <a:lstStyle/>
          <a:p>
            <a:r>
              <a:rPr lang="en-US" dirty="0"/>
              <a:t>To do this, on the “Properties” tab of the route, highlight all points except the start, end, and any mid point stops. Right click and select “Don’t Alert on Arrival”. </a:t>
            </a:r>
          </a:p>
        </p:txBody>
      </p:sp>
      <p:pic>
        <p:nvPicPr>
          <p:cNvPr id="5" name="Picture 4">
            <a:extLst>
              <a:ext uri="{FF2B5EF4-FFF2-40B4-BE49-F238E27FC236}">
                <a16:creationId xmlns:a16="http://schemas.microsoft.com/office/drawing/2014/main" id="{391230BB-E1B2-CFD7-C077-CCEB70B9C23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2819400"/>
            <a:ext cx="3598216" cy="3200400"/>
          </a:xfrm>
          <a:prstGeom prst="rect">
            <a:avLst/>
          </a:prstGeom>
        </p:spPr>
      </p:pic>
      <p:pic>
        <p:nvPicPr>
          <p:cNvPr id="6" name="Picture 5">
            <a:extLst>
              <a:ext uri="{FF2B5EF4-FFF2-40B4-BE49-F238E27FC236}">
                <a16:creationId xmlns:a16="http://schemas.microsoft.com/office/drawing/2014/main" id="{5239EF5C-79DC-27D5-F9D0-60C7CC1E5672}"/>
              </a:ext>
            </a:extLst>
          </p:cNvPr>
          <p:cNvPicPr>
            <a:picLocks noChangeAspect="1"/>
          </p:cNvPicPr>
          <p:nvPr/>
        </p:nvPicPr>
        <p:blipFill>
          <a:blip r:embed="rId3"/>
          <a:stretch>
            <a:fillRect/>
          </a:stretch>
        </p:blipFill>
        <p:spPr>
          <a:xfrm>
            <a:off x="4191000" y="2819400"/>
            <a:ext cx="4749655" cy="3615146"/>
          </a:xfrm>
          <a:prstGeom prst="rect">
            <a:avLst/>
          </a:prstGeom>
        </p:spPr>
      </p:pic>
    </p:spTree>
    <p:extLst>
      <p:ext uri="{BB962C8B-B14F-4D97-AF65-F5344CB8AC3E}">
        <p14:creationId xmlns:p14="http://schemas.microsoft.com/office/powerpoint/2010/main" val="824680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Downloads</a:t>
            </a:r>
          </a:p>
        </p:txBody>
      </p:sp>
      <p:sp>
        <p:nvSpPr>
          <p:cNvPr id="3" name="Content Placeholder 2"/>
          <p:cNvSpPr>
            <a:spLocks noGrp="1"/>
          </p:cNvSpPr>
          <p:nvPr>
            <p:ph idx="1"/>
          </p:nvPr>
        </p:nvSpPr>
        <p:spPr/>
        <p:txBody>
          <a:bodyPr>
            <a:normAutofit fontScale="92500"/>
          </a:bodyPr>
          <a:lstStyle/>
          <a:p>
            <a:r>
              <a:rPr lang="en-US" dirty="0"/>
              <a:t>Garmin Express:  </a:t>
            </a:r>
            <a:r>
              <a:rPr lang="en-US" dirty="0">
                <a:hlinkClick r:id="rId2"/>
              </a:rPr>
              <a:t>https://www.garmin.com/en-US/software/express/</a:t>
            </a:r>
            <a:endParaRPr lang="en-US" dirty="0"/>
          </a:p>
          <a:p>
            <a:r>
              <a:rPr lang="en-US" dirty="0" err="1"/>
              <a:t>BaseCamp</a:t>
            </a:r>
            <a:r>
              <a:rPr lang="en-US" dirty="0"/>
              <a:t> Program:</a:t>
            </a:r>
          </a:p>
          <a:p>
            <a:pPr marL="457200" lvl="1" indent="0">
              <a:buNone/>
            </a:pPr>
            <a:r>
              <a:rPr lang="en-US" dirty="0">
                <a:hlinkClick r:id="rId3"/>
              </a:rPr>
              <a:t>http://www.garmin.com/en-US/shop/downloads/basecamp</a:t>
            </a:r>
            <a:endParaRPr lang="en-US" dirty="0"/>
          </a:p>
          <a:p>
            <a:r>
              <a:rPr lang="en-US" dirty="0"/>
              <a:t>Google Earth v6.2  </a:t>
            </a:r>
            <a:r>
              <a:rPr lang="en-US" dirty="0">
                <a:hlinkClick r:id="rId4"/>
              </a:rPr>
              <a:t>https://support.google.com/earth/answer/168344?hl=en&amp;ref_topic=2376075&amp;vid=0-125997967830-1490797171186</a:t>
            </a:r>
            <a:endParaRPr lang="en-US" dirty="0"/>
          </a:p>
        </p:txBody>
      </p:sp>
    </p:spTree>
    <p:extLst>
      <p:ext uri="{BB962C8B-B14F-4D97-AF65-F5344CB8AC3E}">
        <p14:creationId xmlns:p14="http://schemas.microsoft.com/office/powerpoint/2010/main" val="1971490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the Spreadsheet</a:t>
            </a:r>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3600" y="1828800"/>
            <a:ext cx="301898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1600200"/>
            <a:ext cx="54864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Select the Route Directions tab.</a:t>
            </a:r>
          </a:p>
          <a:p>
            <a:pPr marL="457200" indent="-457200">
              <a:buFont typeface="Arial" panose="020B0604020202020204" pitchFamily="34" charset="0"/>
              <a:buChar char="•"/>
            </a:pPr>
            <a:r>
              <a:rPr lang="en-US" sz="2800" dirty="0"/>
              <a:t>Click on the starting point, then ctrl + A to select all the points.</a:t>
            </a:r>
          </a:p>
          <a:p>
            <a:pPr marL="457200" indent="-457200">
              <a:buFont typeface="Arial" panose="020B0604020202020204" pitchFamily="34" charset="0"/>
              <a:buChar char="•"/>
            </a:pPr>
            <a:r>
              <a:rPr lang="en-US" sz="2800" dirty="0"/>
              <a:t>Copy all the selected points by using ctrl + C.</a:t>
            </a:r>
          </a:p>
        </p:txBody>
      </p:sp>
    </p:spTree>
    <p:extLst>
      <p:ext uri="{BB962C8B-B14F-4D97-AF65-F5344CB8AC3E}">
        <p14:creationId xmlns:p14="http://schemas.microsoft.com/office/powerpoint/2010/main" val="2442835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Spreadsheet</a:t>
            </a:r>
          </a:p>
        </p:txBody>
      </p:sp>
      <p:sp>
        <p:nvSpPr>
          <p:cNvPr id="3" name="Content Placeholder 2"/>
          <p:cNvSpPr>
            <a:spLocks noGrp="1"/>
          </p:cNvSpPr>
          <p:nvPr>
            <p:ph idx="1"/>
          </p:nvPr>
        </p:nvSpPr>
        <p:spPr>
          <a:xfrm>
            <a:off x="457200" y="1182201"/>
            <a:ext cx="4572000" cy="4525963"/>
          </a:xfrm>
        </p:spPr>
        <p:txBody>
          <a:bodyPr>
            <a:normAutofit/>
          </a:bodyPr>
          <a:lstStyle/>
          <a:p>
            <a:r>
              <a:rPr lang="en-US" sz="2800" dirty="0"/>
              <a:t>Start Excel with a new “Workbook”. Under “Paste” select “use Text Import Wizard”.   Choose the following import options.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82201"/>
            <a:ext cx="3673877" cy="262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0"/>
            <a:ext cx="3792769" cy="276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746" y="3886200"/>
            <a:ext cx="3803430" cy="275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493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Spreadsheet</a:t>
            </a:r>
          </a:p>
        </p:txBody>
      </p:sp>
      <p:sp>
        <p:nvSpPr>
          <p:cNvPr id="3" name="Content Placeholder 2"/>
          <p:cNvSpPr>
            <a:spLocks noGrp="1"/>
          </p:cNvSpPr>
          <p:nvPr>
            <p:ph idx="1"/>
          </p:nvPr>
        </p:nvSpPr>
        <p:spPr>
          <a:xfrm>
            <a:off x="440989" y="5105400"/>
            <a:ext cx="8458200" cy="1447800"/>
          </a:xfrm>
        </p:spPr>
        <p:txBody>
          <a:bodyPr>
            <a:normAutofit fontScale="92500" lnSpcReduction="20000"/>
          </a:bodyPr>
          <a:lstStyle/>
          <a:p>
            <a:r>
              <a:rPr lang="en-US" sz="2800" dirty="0"/>
              <a:t>The only columns we need to keep are column A (description) and column D (total distance).  The other columns may be deleted. But first we’re going to move column D.</a:t>
            </a:r>
          </a:p>
        </p:txBody>
      </p:sp>
      <p:pic>
        <p:nvPicPr>
          <p:cNvPr id="5" name="Picture 4">
            <a:extLst>
              <a:ext uri="{FF2B5EF4-FFF2-40B4-BE49-F238E27FC236}">
                <a16:creationId xmlns:a16="http://schemas.microsoft.com/office/drawing/2014/main" id="{A996A17D-82F2-4C73-0E61-F6CD6E4AFA9B}"/>
              </a:ext>
            </a:extLst>
          </p:cNvPr>
          <p:cNvPicPr>
            <a:picLocks noChangeAspect="1"/>
          </p:cNvPicPr>
          <p:nvPr/>
        </p:nvPicPr>
        <p:blipFill>
          <a:blip r:embed="rId2"/>
          <a:stretch>
            <a:fillRect/>
          </a:stretch>
        </p:blipFill>
        <p:spPr>
          <a:xfrm>
            <a:off x="316556" y="1219200"/>
            <a:ext cx="8707065" cy="3733800"/>
          </a:xfrm>
          <a:prstGeom prst="rect">
            <a:avLst/>
          </a:prstGeom>
        </p:spPr>
      </p:pic>
    </p:spTree>
    <p:extLst>
      <p:ext uri="{BB962C8B-B14F-4D97-AF65-F5344CB8AC3E}">
        <p14:creationId xmlns:p14="http://schemas.microsoft.com/office/powerpoint/2010/main" val="2308205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545"/>
            <a:ext cx="8229600" cy="803855"/>
          </a:xfrm>
        </p:spPr>
        <p:txBody>
          <a:bodyPr/>
          <a:lstStyle/>
          <a:p>
            <a:r>
              <a:rPr lang="en-US" dirty="0"/>
              <a:t>Creating the Spreadsheet</a:t>
            </a:r>
          </a:p>
        </p:txBody>
      </p:sp>
      <p:sp>
        <p:nvSpPr>
          <p:cNvPr id="3" name="Content Placeholder 2"/>
          <p:cNvSpPr>
            <a:spLocks noGrp="1"/>
          </p:cNvSpPr>
          <p:nvPr>
            <p:ph idx="1"/>
          </p:nvPr>
        </p:nvSpPr>
        <p:spPr>
          <a:xfrm>
            <a:off x="381000" y="866370"/>
            <a:ext cx="8229600" cy="1143000"/>
          </a:xfrm>
        </p:spPr>
        <p:txBody>
          <a:bodyPr>
            <a:normAutofit fontScale="92500" lnSpcReduction="20000"/>
          </a:bodyPr>
          <a:lstStyle/>
          <a:p>
            <a:r>
              <a:rPr lang="en-US" sz="2800" dirty="0"/>
              <a:t>Insert two new columns before the description column and select column F.  Right click “F” and select “cut”. Select column A, right click and select paste.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33400" y="1828800"/>
            <a:ext cx="8001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screenshot of a computer&#10;&#10;Description automatically generated with low confidence">
            <a:extLst>
              <a:ext uri="{FF2B5EF4-FFF2-40B4-BE49-F238E27FC236}">
                <a16:creationId xmlns:a16="http://schemas.microsoft.com/office/drawing/2014/main" id="{9A9C40DB-9F34-E7D3-32C0-D6770D222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733800"/>
            <a:ext cx="8001000" cy="2598782"/>
          </a:xfrm>
          <a:prstGeom prst="rect">
            <a:avLst/>
          </a:prstGeom>
        </p:spPr>
      </p:pic>
    </p:spTree>
    <p:extLst>
      <p:ext uri="{BB962C8B-B14F-4D97-AF65-F5344CB8AC3E}">
        <p14:creationId xmlns:p14="http://schemas.microsoft.com/office/powerpoint/2010/main" val="1002538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BFAB-6DFC-3FCA-F902-B0EB486F048D}"/>
              </a:ext>
            </a:extLst>
          </p:cNvPr>
          <p:cNvSpPr>
            <a:spLocks noGrp="1"/>
          </p:cNvSpPr>
          <p:nvPr>
            <p:ph type="title"/>
          </p:nvPr>
        </p:nvSpPr>
        <p:spPr/>
        <p:txBody>
          <a:bodyPr/>
          <a:lstStyle/>
          <a:p>
            <a:r>
              <a:rPr lang="en-US" dirty="0"/>
              <a:t>Creating the Spreadsheet</a:t>
            </a:r>
          </a:p>
        </p:txBody>
      </p:sp>
      <p:sp>
        <p:nvSpPr>
          <p:cNvPr id="3" name="Content Placeholder 2">
            <a:extLst>
              <a:ext uri="{FF2B5EF4-FFF2-40B4-BE49-F238E27FC236}">
                <a16:creationId xmlns:a16="http://schemas.microsoft.com/office/drawing/2014/main" id="{98E9891E-2177-B770-823E-A68A8854E7C2}"/>
              </a:ext>
            </a:extLst>
          </p:cNvPr>
          <p:cNvSpPr>
            <a:spLocks noGrp="1"/>
          </p:cNvSpPr>
          <p:nvPr>
            <p:ph idx="1"/>
          </p:nvPr>
        </p:nvSpPr>
        <p:spPr>
          <a:xfrm>
            <a:off x="457200" y="1295400"/>
            <a:ext cx="8229600" cy="2743199"/>
          </a:xfrm>
        </p:spPr>
        <p:txBody>
          <a:bodyPr>
            <a:normAutofit fontScale="85000" lnSpcReduction="10000"/>
          </a:bodyPr>
          <a:lstStyle/>
          <a:p>
            <a:r>
              <a:rPr lang="en-US" dirty="0"/>
              <a:t>Delete all columns to the right of column C.</a:t>
            </a:r>
          </a:p>
          <a:p>
            <a:r>
              <a:rPr lang="en-US" dirty="0"/>
              <a:t>Use the “Find &amp; Select” menu item to change miles to digits only. Select column A, click the down arrow of “Find &amp; Select” and select “Replace”, in the “Find what:” box type “mi” and select “Replace All”. Then click “Ok” then click “Close”</a:t>
            </a:r>
          </a:p>
        </p:txBody>
      </p:sp>
      <p:pic>
        <p:nvPicPr>
          <p:cNvPr id="11" name="Picture 10" descr="Graphical user interface, application, table&#10;&#10;Description automatically generated">
            <a:extLst>
              <a:ext uri="{FF2B5EF4-FFF2-40B4-BE49-F238E27FC236}">
                <a16:creationId xmlns:a16="http://schemas.microsoft.com/office/drawing/2014/main" id="{D84C79DC-1673-7D3C-12C2-D602749CB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886200"/>
            <a:ext cx="6401693" cy="2819400"/>
          </a:xfrm>
          <a:prstGeom prst="rect">
            <a:avLst/>
          </a:prstGeom>
        </p:spPr>
      </p:pic>
    </p:spTree>
    <p:extLst>
      <p:ext uri="{BB962C8B-B14F-4D97-AF65-F5344CB8AC3E}">
        <p14:creationId xmlns:p14="http://schemas.microsoft.com/office/powerpoint/2010/main" val="1954797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Spreadsheet</a:t>
            </a:r>
          </a:p>
        </p:txBody>
      </p:sp>
      <p:sp>
        <p:nvSpPr>
          <p:cNvPr id="3" name="Content Placeholder 2"/>
          <p:cNvSpPr>
            <a:spLocks noGrp="1"/>
          </p:cNvSpPr>
          <p:nvPr>
            <p:ph idx="1"/>
          </p:nvPr>
        </p:nvSpPr>
        <p:spPr>
          <a:xfrm>
            <a:off x="457200" y="1295400"/>
            <a:ext cx="8229600" cy="1295400"/>
          </a:xfrm>
        </p:spPr>
        <p:txBody>
          <a:bodyPr>
            <a:normAutofit/>
          </a:bodyPr>
          <a:lstStyle/>
          <a:p>
            <a:r>
              <a:rPr lang="en-US" sz="2800" dirty="0"/>
              <a:t>Add directions for each leg in column B and “clean up” the description in column C.</a:t>
            </a:r>
          </a:p>
        </p:txBody>
      </p:sp>
      <p:pic>
        <p:nvPicPr>
          <p:cNvPr id="7" name="Picture 6" descr="Graphical user interface, application, table, Excel&#10;&#10;Description automatically generated">
            <a:extLst>
              <a:ext uri="{FF2B5EF4-FFF2-40B4-BE49-F238E27FC236}">
                <a16:creationId xmlns:a16="http://schemas.microsoft.com/office/drawing/2014/main" id="{2D5934CC-ABA4-94A0-D354-73B50E0FB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172415"/>
            <a:ext cx="7772400" cy="4643252"/>
          </a:xfrm>
          <a:prstGeom prst="rect">
            <a:avLst/>
          </a:prstGeom>
        </p:spPr>
      </p:pic>
    </p:spTree>
    <p:extLst>
      <p:ext uri="{BB962C8B-B14F-4D97-AF65-F5344CB8AC3E}">
        <p14:creationId xmlns:p14="http://schemas.microsoft.com/office/powerpoint/2010/main" val="662031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1B09-E928-3E91-B413-01BAE8570EB1}"/>
              </a:ext>
            </a:extLst>
          </p:cNvPr>
          <p:cNvSpPr>
            <a:spLocks noGrp="1"/>
          </p:cNvSpPr>
          <p:nvPr>
            <p:ph type="title"/>
          </p:nvPr>
        </p:nvSpPr>
        <p:spPr/>
        <p:txBody>
          <a:bodyPr/>
          <a:lstStyle/>
          <a:p>
            <a:r>
              <a:rPr lang="en-US" dirty="0"/>
              <a:t>Creating the Spreadsheet</a:t>
            </a:r>
          </a:p>
        </p:txBody>
      </p:sp>
      <p:sp>
        <p:nvSpPr>
          <p:cNvPr id="3" name="Content Placeholder 2">
            <a:extLst>
              <a:ext uri="{FF2B5EF4-FFF2-40B4-BE49-F238E27FC236}">
                <a16:creationId xmlns:a16="http://schemas.microsoft.com/office/drawing/2014/main" id="{37F5933B-9A18-9195-D450-3A8611B8287B}"/>
              </a:ext>
            </a:extLst>
          </p:cNvPr>
          <p:cNvSpPr>
            <a:spLocks noGrp="1"/>
          </p:cNvSpPr>
          <p:nvPr>
            <p:ph idx="1"/>
          </p:nvPr>
        </p:nvSpPr>
        <p:spPr>
          <a:xfrm>
            <a:off x="457200" y="1600201"/>
            <a:ext cx="8229600" cy="762000"/>
          </a:xfrm>
        </p:spPr>
        <p:txBody>
          <a:bodyPr/>
          <a:lstStyle/>
          <a:p>
            <a:r>
              <a:rPr lang="en-US" dirty="0"/>
              <a:t>Delete the used rows.</a:t>
            </a:r>
          </a:p>
        </p:txBody>
      </p:sp>
      <p:pic>
        <p:nvPicPr>
          <p:cNvPr id="7" name="Picture 6" descr="Table">
            <a:extLst>
              <a:ext uri="{FF2B5EF4-FFF2-40B4-BE49-F238E27FC236}">
                <a16:creationId xmlns:a16="http://schemas.microsoft.com/office/drawing/2014/main" id="{14BD2967-09E8-916A-2FB6-3FDC22056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44145"/>
            <a:ext cx="5477639" cy="4239217"/>
          </a:xfrm>
          <a:prstGeom prst="rect">
            <a:avLst/>
          </a:prstGeom>
        </p:spPr>
      </p:pic>
    </p:spTree>
    <p:extLst>
      <p:ext uri="{BB962C8B-B14F-4D97-AF65-F5344CB8AC3E}">
        <p14:creationId xmlns:p14="http://schemas.microsoft.com/office/powerpoint/2010/main" val="423069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Spreadsheet</a:t>
            </a:r>
          </a:p>
        </p:txBody>
      </p:sp>
      <p:sp>
        <p:nvSpPr>
          <p:cNvPr id="3" name="Content Placeholder 2"/>
          <p:cNvSpPr>
            <a:spLocks noGrp="1"/>
          </p:cNvSpPr>
          <p:nvPr>
            <p:ph idx="1"/>
          </p:nvPr>
        </p:nvSpPr>
        <p:spPr>
          <a:xfrm>
            <a:off x="457200" y="1600201"/>
            <a:ext cx="8229600" cy="685800"/>
          </a:xfrm>
        </p:spPr>
        <p:txBody>
          <a:bodyPr>
            <a:normAutofit/>
          </a:bodyPr>
          <a:lstStyle/>
          <a:p>
            <a:r>
              <a:rPr lang="en-US" sz="2800" dirty="0"/>
              <a:t>The spreadsheet is now almost done.</a:t>
            </a:r>
          </a:p>
        </p:txBody>
      </p:sp>
      <p:sp>
        <p:nvSpPr>
          <p:cNvPr id="5" name="TextBox 4"/>
          <p:cNvSpPr txBox="1"/>
          <p:nvPr/>
        </p:nvSpPr>
        <p:spPr>
          <a:xfrm>
            <a:off x="533400" y="5559669"/>
            <a:ext cx="830580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Download and save the attached route template.</a:t>
            </a:r>
          </a:p>
        </p:txBody>
      </p:sp>
      <p:graphicFrame>
        <p:nvGraphicFramePr>
          <p:cNvPr id="7" name="Object 6">
            <a:extLst>
              <a:ext uri="{FF2B5EF4-FFF2-40B4-BE49-F238E27FC236}">
                <a16:creationId xmlns:a16="http://schemas.microsoft.com/office/drawing/2014/main" id="{FC655CB6-AD19-5F14-C474-AC535BF23B3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0906794"/>
              </p:ext>
            </p:extLst>
          </p:nvPr>
        </p:nvGraphicFramePr>
        <p:xfrm>
          <a:off x="7577667" y="2668833"/>
          <a:ext cx="827911" cy="1123186"/>
        </p:xfrm>
        <a:graphic>
          <a:graphicData uri="http://schemas.openxmlformats.org/presentationml/2006/ole">
            <mc:AlternateContent xmlns:mc="http://schemas.openxmlformats.org/markup-compatibility/2006">
              <mc:Choice xmlns:v="urn:schemas-microsoft-com:vml" Requires="v">
                <p:oleObj name="Worksheet" r:id="rId2" imgW="5800807" imgH="7867592" progId="Excel.Sheet.12">
                  <p:link updateAutomatic="1"/>
                </p:oleObj>
              </mc:Choice>
              <mc:Fallback>
                <p:oleObj name="Worksheet" r:id="rId2" imgW="5800807" imgH="7867592" progId="Excel.Sheet.12">
                  <p:link updateAutomatic="1"/>
                  <p:pic>
                    <p:nvPicPr>
                      <p:cNvPr id="0" name=""/>
                      <p:cNvPicPr/>
                      <p:nvPr/>
                    </p:nvPicPr>
                    <p:blipFill>
                      <a:blip r:embed="rId3"/>
                      <a:stretch>
                        <a:fillRect/>
                      </a:stretch>
                    </p:blipFill>
                    <p:spPr>
                      <a:xfrm>
                        <a:off x="7577667" y="2668833"/>
                        <a:ext cx="827911" cy="1123186"/>
                      </a:xfrm>
                      <a:prstGeom prst="rect">
                        <a:avLst/>
                      </a:prstGeom>
                    </p:spPr>
                  </p:pic>
                </p:oleObj>
              </mc:Fallback>
            </mc:AlternateContent>
          </a:graphicData>
        </a:graphic>
      </p:graphicFrame>
      <p:pic>
        <p:nvPicPr>
          <p:cNvPr id="9" name="Picture 8" descr="Table">
            <a:extLst>
              <a:ext uri="{FF2B5EF4-FFF2-40B4-BE49-F238E27FC236}">
                <a16:creationId xmlns:a16="http://schemas.microsoft.com/office/drawing/2014/main" id="{8BF92536-6BC8-BA93-EAB4-6EC7CB983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2148807"/>
            <a:ext cx="5382376" cy="3286423"/>
          </a:xfrm>
          <a:prstGeom prst="rect">
            <a:avLst/>
          </a:prstGeom>
        </p:spPr>
      </p:pic>
    </p:spTree>
    <p:extLst>
      <p:ext uri="{BB962C8B-B14F-4D97-AF65-F5344CB8AC3E}">
        <p14:creationId xmlns:p14="http://schemas.microsoft.com/office/powerpoint/2010/main" val="3195346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Spreadsheet</a:t>
            </a:r>
          </a:p>
        </p:txBody>
      </p:sp>
      <p:sp>
        <p:nvSpPr>
          <p:cNvPr id="3" name="Content Placeholder 2"/>
          <p:cNvSpPr>
            <a:spLocks noGrp="1"/>
          </p:cNvSpPr>
          <p:nvPr>
            <p:ph idx="1"/>
          </p:nvPr>
        </p:nvSpPr>
        <p:spPr/>
        <p:txBody>
          <a:bodyPr>
            <a:normAutofit lnSpcReduction="10000"/>
          </a:bodyPr>
          <a:lstStyle/>
          <a:p>
            <a:r>
              <a:rPr lang="en-US" sz="2800" dirty="0"/>
              <a:t>Open the template in Excel.</a:t>
            </a:r>
          </a:p>
          <a:p>
            <a:endParaRPr lang="en-US" sz="2800" dirty="0"/>
          </a:p>
          <a:p>
            <a:endParaRPr lang="en-US" sz="2800" dirty="0"/>
          </a:p>
          <a:p>
            <a:endParaRPr lang="en-US" sz="2800" dirty="0"/>
          </a:p>
          <a:p>
            <a:endParaRPr lang="en-US" sz="2800" dirty="0"/>
          </a:p>
          <a:p>
            <a:endParaRPr lang="en-US" sz="2800" dirty="0"/>
          </a:p>
          <a:p>
            <a:r>
              <a:rPr lang="en-US" sz="2800" dirty="0"/>
              <a:t>Change the title and the brief times in the template. </a:t>
            </a:r>
          </a:p>
          <a:p>
            <a:r>
              <a:rPr lang="en-US" sz="2800" dirty="0">
                <a:solidFill>
                  <a:srgbClr val="FF0000"/>
                </a:solidFill>
              </a:rPr>
              <a:t>At this point save the spreadsheet as the same name as your GPX route.</a:t>
            </a:r>
          </a:p>
          <a:p>
            <a:pPr marL="0" indent="0">
              <a:buNone/>
            </a:pPr>
            <a:endParaRPr lang="en-US" sz="2800" dirty="0"/>
          </a:p>
          <a:p>
            <a:endParaRPr lang="en-US" sz="2800" dirty="0"/>
          </a:p>
          <a:p>
            <a:endParaRPr lang="en-US" sz="2800" dirty="0"/>
          </a:p>
        </p:txBody>
      </p:sp>
      <p:pic>
        <p:nvPicPr>
          <p:cNvPr id="5" name="Picture 4" descr="Graphical user interface, text, application">
            <a:extLst>
              <a:ext uri="{FF2B5EF4-FFF2-40B4-BE49-F238E27FC236}">
                <a16:creationId xmlns:a16="http://schemas.microsoft.com/office/drawing/2014/main" id="{99FEC23A-1DCE-0389-A3E3-308A2A93A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362200"/>
            <a:ext cx="6325483" cy="1886213"/>
          </a:xfrm>
          <a:prstGeom prst="rect">
            <a:avLst/>
          </a:prstGeom>
        </p:spPr>
      </p:pic>
    </p:spTree>
    <p:extLst>
      <p:ext uri="{BB962C8B-B14F-4D97-AF65-F5344CB8AC3E}">
        <p14:creationId xmlns:p14="http://schemas.microsoft.com/office/powerpoint/2010/main" val="3117537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Spreadsheet</a:t>
            </a:r>
          </a:p>
        </p:txBody>
      </p:sp>
      <p:sp>
        <p:nvSpPr>
          <p:cNvPr id="3" name="Content Placeholder 2"/>
          <p:cNvSpPr>
            <a:spLocks noGrp="1"/>
          </p:cNvSpPr>
          <p:nvPr>
            <p:ph idx="1"/>
          </p:nvPr>
        </p:nvSpPr>
        <p:spPr>
          <a:xfrm>
            <a:off x="457200" y="1219200"/>
            <a:ext cx="8229600" cy="5105400"/>
          </a:xfrm>
        </p:spPr>
        <p:txBody>
          <a:bodyPr>
            <a:normAutofit fontScale="92500" lnSpcReduction="20000"/>
          </a:bodyPr>
          <a:lstStyle/>
          <a:p>
            <a:r>
              <a:rPr lang="en-US" dirty="0"/>
              <a:t>Next copy the cells from your working route to the new spreadsheet.</a:t>
            </a:r>
          </a:p>
          <a:p>
            <a:r>
              <a:rPr lang="en-US" dirty="0"/>
              <a:t>Switch views to your working route. Select only the cells with data. Switch views back to template, click in cell A4 and paste the data in.</a:t>
            </a:r>
          </a:p>
          <a:p>
            <a:r>
              <a:rPr lang="en-US" dirty="0"/>
              <a:t>You notice in cell D4 you now have a distance. Click in that cell, hover your mouse over the lower right corner until it changes to a black cross. Press and hold the left button and drag down to the next to last row to fill in the remaining distances.</a:t>
            </a:r>
          </a:p>
          <a:p>
            <a:r>
              <a:rPr lang="en-US" dirty="0"/>
              <a:t>At the bottom add in destination ETA.</a:t>
            </a:r>
          </a:p>
        </p:txBody>
      </p:sp>
    </p:spTree>
    <p:extLst>
      <p:ext uri="{BB962C8B-B14F-4D97-AF65-F5344CB8AC3E}">
        <p14:creationId xmlns:p14="http://schemas.microsoft.com/office/powerpoint/2010/main" val="105647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4572000" cy="4343400"/>
          </a:xfrm>
        </p:spPr>
        <p:txBody>
          <a:bodyPr>
            <a:normAutofit fontScale="90000"/>
          </a:bodyPr>
          <a:lstStyle/>
          <a:p>
            <a:pPr algn="l"/>
            <a:r>
              <a:rPr lang="en-US" dirty="0"/>
              <a:t>Garmin Express</a:t>
            </a:r>
            <a:br>
              <a:rPr lang="en-US" dirty="0"/>
            </a:br>
            <a:r>
              <a:rPr lang="en-US" dirty="0"/>
              <a:t>Is used to manage your Garmin devices to install updates and updated maps to your device an/or computer.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654346" y="381000"/>
            <a:ext cx="4185444"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557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F480-B973-385D-B4D3-BAFCA9F05F5B}"/>
              </a:ext>
            </a:extLst>
          </p:cNvPr>
          <p:cNvSpPr>
            <a:spLocks noGrp="1"/>
          </p:cNvSpPr>
          <p:nvPr>
            <p:ph type="title"/>
          </p:nvPr>
        </p:nvSpPr>
        <p:spPr/>
        <p:txBody>
          <a:bodyPr/>
          <a:lstStyle/>
          <a:p>
            <a:r>
              <a:rPr lang="en-US" dirty="0"/>
              <a:t>Creating the Spreadsheet</a:t>
            </a:r>
          </a:p>
        </p:txBody>
      </p:sp>
      <p:sp>
        <p:nvSpPr>
          <p:cNvPr id="3" name="Content Placeholder 2">
            <a:extLst>
              <a:ext uri="{FF2B5EF4-FFF2-40B4-BE49-F238E27FC236}">
                <a16:creationId xmlns:a16="http://schemas.microsoft.com/office/drawing/2014/main" id="{0C503256-99C9-21FF-396C-64F6362EAA16}"/>
              </a:ext>
            </a:extLst>
          </p:cNvPr>
          <p:cNvSpPr>
            <a:spLocks noGrp="1"/>
          </p:cNvSpPr>
          <p:nvPr>
            <p:ph idx="1"/>
          </p:nvPr>
        </p:nvSpPr>
        <p:spPr>
          <a:xfrm>
            <a:off x="457200" y="1219200"/>
            <a:ext cx="8229600" cy="4525963"/>
          </a:xfrm>
        </p:spPr>
        <p:txBody>
          <a:bodyPr>
            <a:normAutofit lnSpcReduction="10000"/>
          </a:bodyPr>
          <a:lstStyle/>
          <a:p>
            <a:r>
              <a:rPr lang="en-US" dirty="0"/>
              <a:t>High light cells A3 to the bottom right D cell. On the “Home” tab, click the dropdown arrow under “Format as Table” select the third row left most table box. In the popup box select “Ok”. Screen switches to “Table Design” view. Click “Convert To Range” on the left side, then click “yes” in the popup box.</a:t>
            </a:r>
          </a:p>
          <a:p>
            <a:r>
              <a:rPr lang="en-US" dirty="0"/>
              <a:t>In the row below last instruction enter “Feather Pin Ride Ends at Destination.”</a:t>
            </a:r>
          </a:p>
        </p:txBody>
      </p:sp>
    </p:spTree>
    <p:extLst>
      <p:ext uri="{BB962C8B-B14F-4D97-AF65-F5344CB8AC3E}">
        <p14:creationId xmlns:p14="http://schemas.microsoft.com/office/powerpoint/2010/main" val="3410507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1E14-402A-A3E6-1238-B8CCA80606BB}"/>
              </a:ext>
            </a:extLst>
          </p:cNvPr>
          <p:cNvSpPr>
            <a:spLocks noGrp="1"/>
          </p:cNvSpPr>
          <p:nvPr>
            <p:ph type="title"/>
          </p:nvPr>
        </p:nvSpPr>
        <p:spPr/>
        <p:txBody>
          <a:bodyPr/>
          <a:lstStyle/>
          <a:p>
            <a:r>
              <a:rPr lang="en-US" dirty="0"/>
              <a:t>Creating the Spreadsheet</a:t>
            </a:r>
          </a:p>
        </p:txBody>
      </p:sp>
      <p:sp>
        <p:nvSpPr>
          <p:cNvPr id="3" name="Content Placeholder 2">
            <a:extLst>
              <a:ext uri="{FF2B5EF4-FFF2-40B4-BE49-F238E27FC236}">
                <a16:creationId xmlns:a16="http://schemas.microsoft.com/office/drawing/2014/main" id="{5A0FF6BB-7495-F774-EDA4-321B0680AB6E}"/>
              </a:ext>
            </a:extLst>
          </p:cNvPr>
          <p:cNvSpPr>
            <a:spLocks noGrp="1"/>
          </p:cNvSpPr>
          <p:nvPr>
            <p:ph idx="1"/>
          </p:nvPr>
        </p:nvSpPr>
        <p:spPr/>
        <p:txBody>
          <a:bodyPr/>
          <a:lstStyle/>
          <a:p>
            <a:r>
              <a:rPr lang="en-US" dirty="0"/>
              <a:t>Copy &amp; paste a “snippet” of the </a:t>
            </a:r>
            <a:r>
              <a:rPr lang="en-US" dirty="0" err="1"/>
              <a:t>BaseCamp</a:t>
            </a:r>
            <a:r>
              <a:rPr lang="en-US" dirty="0"/>
              <a:t> map at the bottom.</a:t>
            </a:r>
          </a:p>
          <a:p>
            <a:r>
              <a:rPr lang="en-US" dirty="0"/>
              <a:t>Save this spreadsheet with the same name as your route.</a:t>
            </a:r>
          </a:p>
          <a:p>
            <a:endParaRPr lang="en-US" dirty="0"/>
          </a:p>
        </p:txBody>
      </p:sp>
    </p:spTree>
    <p:extLst>
      <p:ext uri="{BB962C8B-B14F-4D97-AF65-F5344CB8AC3E}">
        <p14:creationId xmlns:p14="http://schemas.microsoft.com/office/powerpoint/2010/main" val="2646770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267"/>
            <a:ext cx="8229600" cy="702733"/>
          </a:xfrm>
        </p:spPr>
        <p:txBody>
          <a:bodyPr>
            <a:normAutofit fontScale="90000"/>
          </a:bodyPr>
          <a:lstStyle/>
          <a:p>
            <a:r>
              <a:rPr lang="en-US" dirty="0"/>
              <a:t>Done!</a:t>
            </a:r>
          </a:p>
        </p:txBody>
      </p:sp>
      <p:pic>
        <p:nvPicPr>
          <p:cNvPr id="11" name="Picture 10" descr="A picture containing diagram">
            <a:extLst>
              <a:ext uri="{FF2B5EF4-FFF2-40B4-BE49-F238E27FC236}">
                <a16:creationId xmlns:a16="http://schemas.microsoft.com/office/drawing/2014/main" id="{BA54B228-55F5-4D73-5F92-40C990CFA3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685800"/>
            <a:ext cx="4724400" cy="6113929"/>
          </a:xfrm>
          <a:prstGeom prst="rect">
            <a:avLst/>
          </a:prstGeom>
        </p:spPr>
      </p:pic>
    </p:spTree>
    <p:extLst>
      <p:ext uri="{BB962C8B-B14F-4D97-AF65-F5344CB8AC3E}">
        <p14:creationId xmlns:p14="http://schemas.microsoft.com/office/powerpoint/2010/main" val="2167187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Route &amp; Spreadsheet</a:t>
            </a:r>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US" sz="2800" dirty="0"/>
              <a:t>Three files are sent to the Activities chairman.</a:t>
            </a:r>
          </a:p>
          <a:p>
            <a:pPr lvl="1"/>
            <a:r>
              <a:rPr lang="en-US" sz="2400" dirty="0"/>
              <a:t>A </a:t>
            </a:r>
            <a:r>
              <a:rPr lang="en-US" sz="2400" dirty="0" err="1"/>
              <a:t>BaseCamp</a:t>
            </a:r>
            <a:r>
              <a:rPr lang="en-US" sz="2400" dirty="0"/>
              <a:t> GPX file.</a:t>
            </a:r>
          </a:p>
          <a:p>
            <a:pPr lvl="1"/>
            <a:r>
              <a:rPr lang="en-US" sz="2400" dirty="0"/>
              <a:t>A </a:t>
            </a:r>
            <a:r>
              <a:rPr lang="en-US" sz="2400" dirty="0" err="1"/>
              <a:t>BaseCamp</a:t>
            </a:r>
            <a:r>
              <a:rPr lang="en-US" sz="2400" dirty="0"/>
              <a:t> KML file</a:t>
            </a:r>
          </a:p>
          <a:p>
            <a:pPr lvl="1"/>
            <a:r>
              <a:rPr lang="en-US" sz="2400" dirty="0"/>
              <a:t>The Excel XLSX file.</a:t>
            </a:r>
          </a:p>
          <a:p>
            <a:pPr lvl="1"/>
            <a:endParaRPr lang="en-US" sz="2400" dirty="0"/>
          </a:p>
          <a:p>
            <a:pPr marL="287338" lvl="1">
              <a:buFont typeface="Arial" panose="020B0604020202020204" pitchFamily="34" charset="0"/>
              <a:buChar char="•"/>
            </a:pPr>
            <a:r>
              <a:rPr lang="en-US" sz="2400" dirty="0"/>
              <a:t>To export the </a:t>
            </a:r>
            <a:r>
              <a:rPr lang="en-US" sz="2400" dirty="0" err="1"/>
              <a:t>BaseCamp</a:t>
            </a:r>
            <a:r>
              <a:rPr lang="en-US" sz="2400" dirty="0"/>
              <a:t> files, click on the route in your library. Select “File” from the menu, the “Export”, then “Export Route Name”.  Save these files in the same folder with your spreadsheet. Repeat the process for the KML file but change the “Save as Type:” to KML.</a:t>
            </a:r>
          </a:p>
          <a:p>
            <a:pPr marL="287338" lvl="1">
              <a:buFont typeface="Arial" panose="020B0604020202020204" pitchFamily="34" charset="0"/>
              <a:buChar char="•"/>
            </a:pPr>
            <a:endParaRPr lang="en-US" sz="2400" dirty="0"/>
          </a:p>
          <a:p>
            <a:pPr marL="287338" lvl="1">
              <a:buFont typeface="Arial" panose="020B0604020202020204" pitchFamily="34" charset="0"/>
              <a:buChar char="•"/>
            </a:pPr>
            <a:r>
              <a:rPr lang="en-US" sz="2400" dirty="0"/>
              <a:t>Send all files to:  activities@biggshog.com</a:t>
            </a:r>
          </a:p>
        </p:txBody>
      </p:sp>
    </p:spTree>
    <p:extLst>
      <p:ext uri="{BB962C8B-B14F-4D97-AF65-F5344CB8AC3E}">
        <p14:creationId xmlns:p14="http://schemas.microsoft.com/office/powerpoint/2010/main" val="386385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&amp; Tricks – Add an exact location from Google Earth</a:t>
            </a:r>
          </a:p>
        </p:txBody>
      </p:sp>
      <p:sp>
        <p:nvSpPr>
          <p:cNvPr id="3" name="Content Placeholder 2"/>
          <p:cNvSpPr>
            <a:spLocks noGrp="1"/>
          </p:cNvSpPr>
          <p:nvPr>
            <p:ph idx="1"/>
          </p:nvPr>
        </p:nvSpPr>
        <p:spPr/>
        <p:txBody>
          <a:bodyPr>
            <a:normAutofit/>
          </a:bodyPr>
          <a:lstStyle/>
          <a:p>
            <a:r>
              <a:rPr lang="en-US" sz="2800" dirty="0"/>
              <a:t>You can add a specific point found in Google Earth to </a:t>
            </a:r>
            <a:r>
              <a:rPr lang="en-US" sz="2800" dirty="0" err="1"/>
              <a:t>BaseCamp</a:t>
            </a:r>
            <a:r>
              <a:rPr lang="en-US" sz="2800" dirty="0"/>
              <a:t> by doing the following.</a:t>
            </a:r>
          </a:p>
          <a:p>
            <a:r>
              <a:rPr lang="en-US" sz="2800" dirty="0"/>
              <a:t>In </a:t>
            </a:r>
            <a:r>
              <a:rPr lang="en-US" sz="2800" dirty="0" err="1"/>
              <a:t>BaseCamp</a:t>
            </a:r>
            <a:r>
              <a:rPr lang="en-US" sz="2800" dirty="0"/>
              <a:t> click on “Find” then “Locate Coordinates” and set the Grid options as shown below.</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57600"/>
            <a:ext cx="32480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042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Point from Google Earth</a:t>
            </a:r>
          </a:p>
        </p:txBody>
      </p:sp>
      <p:sp>
        <p:nvSpPr>
          <p:cNvPr id="3" name="Content Placeholder 2"/>
          <p:cNvSpPr>
            <a:spLocks noGrp="1"/>
          </p:cNvSpPr>
          <p:nvPr>
            <p:ph idx="1"/>
          </p:nvPr>
        </p:nvSpPr>
        <p:spPr/>
        <p:txBody>
          <a:bodyPr>
            <a:normAutofit/>
          </a:bodyPr>
          <a:lstStyle/>
          <a:p>
            <a:r>
              <a:rPr lang="en-US" sz="2800" dirty="0"/>
              <a:t>Launch (or view from </a:t>
            </a:r>
            <a:r>
              <a:rPr lang="en-US" sz="2800" dirty="0" err="1"/>
              <a:t>BaseCamp</a:t>
            </a:r>
            <a:r>
              <a:rPr lang="en-US" sz="2800" dirty="0"/>
              <a:t>) Google Earth and then find the point you wish to add into </a:t>
            </a:r>
            <a:r>
              <a:rPr lang="en-US" sz="2800" dirty="0" err="1"/>
              <a:t>BaseCamp</a:t>
            </a:r>
            <a:r>
              <a:rPr lang="en-US" sz="2800" dirty="0"/>
              <a:t> by selecting the </a:t>
            </a:r>
            <a:r>
              <a:rPr lang="en-US" sz="2800" dirty="0" err="1"/>
              <a:t>placemark</a:t>
            </a:r>
            <a:r>
              <a:rPr lang="en-US" sz="2800" dirty="0"/>
              <a:t> tool.       Drag the “New </a:t>
            </a:r>
            <a:r>
              <a:rPr lang="en-US" sz="2800" dirty="0" err="1"/>
              <a:t>Placemark</a:t>
            </a:r>
            <a:r>
              <a:rPr lang="en-US" sz="2800" dirty="0"/>
              <a:t>” box to where you desire (in this case the entrance to Bates Nut Farm) and copy down the latitude and longitude.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90800"/>
            <a:ext cx="3238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6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Point from Google Earth</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934200" cy="503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782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Point from Google Earth</a:t>
            </a:r>
          </a:p>
        </p:txBody>
      </p:sp>
      <p:sp>
        <p:nvSpPr>
          <p:cNvPr id="3" name="Content Placeholder 2"/>
          <p:cNvSpPr>
            <a:spLocks noGrp="1"/>
          </p:cNvSpPr>
          <p:nvPr>
            <p:ph idx="1"/>
          </p:nvPr>
        </p:nvSpPr>
        <p:spPr>
          <a:xfrm>
            <a:off x="457200" y="1600201"/>
            <a:ext cx="8229600" cy="2057400"/>
          </a:xfrm>
        </p:spPr>
        <p:txBody>
          <a:bodyPr>
            <a:normAutofit lnSpcReduction="10000"/>
          </a:bodyPr>
          <a:lstStyle/>
          <a:p>
            <a:r>
              <a:rPr lang="en-US" sz="2800" dirty="0"/>
              <a:t>Return to </a:t>
            </a:r>
            <a:r>
              <a:rPr lang="en-US" sz="2800" dirty="0" err="1"/>
              <a:t>BaseCamp</a:t>
            </a:r>
            <a:r>
              <a:rPr lang="en-US" sz="2800" dirty="0"/>
              <a:t> and then select “Find” then “Locate Coordinates” and fill in the latitude and longitude you just copied down.  Be careful to copy it in using the same format.  Then select “Create Waypoint.”</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352800"/>
            <a:ext cx="4343198" cy="330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3810000"/>
            <a:ext cx="31242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You can treat this new waypoint as any other waypoint in your route.</a:t>
            </a:r>
          </a:p>
        </p:txBody>
      </p:sp>
    </p:spTree>
    <p:extLst>
      <p:ext uri="{BB962C8B-B14F-4D97-AF65-F5344CB8AC3E}">
        <p14:creationId xmlns:p14="http://schemas.microsoft.com/office/powerpoint/2010/main" val="1264614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&amp; Tricks – Sending to Garmin</a:t>
            </a:r>
          </a:p>
        </p:txBody>
      </p:sp>
      <p:sp>
        <p:nvSpPr>
          <p:cNvPr id="3" name="Content Placeholder 2"/>
          <p:cNvSpPr>
            <a:spLocks noGrp="1"/>
          </p:cNvSpPr>
          <p:nvPr>
            <p:ph idx="1"/>
          </p:nvPr>
        </p:nvSpPr>
        <p:spPr>
          <a:xfrm>
            <a:off x="457200" y="1600201"/>
            <a:ext cx="8229600" cy="685800"/>
          </a:xfrm>
        </p:spPr>
        <p:txBody>
          <a:bodyPr>
            <a:normAutofit/>
          </a:bodyPr>
          <a:lstStyle/>
          <a:p>
            <a:r>
              <a:rPr lang="en-US" sz="2800" dirty="0"/>
              <a:t>With your Garmin connected and showing in Devices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09800"/>
            <a:ext cx="29432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2209800"/>
            <a:ext cx="5562600" cy="1384995"/>
          </a:xfrm>
          <a:prstGeom prst="rect">
            <a:avLst/>
          </a:prstGeom>
          <a:noFill/>
        </p:spPr>
        <p:txBody>
          <a:bodyPr wrap="square" rtlCol="0">
            <a:spAutoFit/>
          </a:bodyPr>
          <a:lstStyle/>
          <a:p>
            <a:pPr marL="747713" indent="-457200">
              <a:buFont typeface="Arial" panose="020B0604020202020204" pitchFamily="34" charset="0"/>
              <a:buChar char="•"/>
            </a:pPr>
            <a:r>
              <a:rPr lang="en-US" sz="2800" dirty="0"/>
              <a:t>Highlight the list you wish to send and then right click.</a:t>
            </a:r>
          </a:p>
          <a:p>
            <a:pPr marL="747713" indent="-457200">
              <a:buFont typeface="Arial" panose="020B0604020202020204" pitchFamily="34" charset="0"/>
              <a:buChar char="•"/>
            </a:pPr>
            <a:r>
              <a:rPr lang="en-US" sz="2800" dirty="0"/>
              <a:t>Select “Send To”</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53273"/>
            <a:ext cx="3641869"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97878" y="3711805"/>
            <a:ext cx="481752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“Select Destination” box will open and select your device.  (Preferably the Memory Card/User Data folder. </a:t>
            </a:r>
          </a:p>
          <a:p>
            <a:pPr marL="457200" indent="-457200">
              <a:buFont typeface="Arial" panose="020B0604020202020204" pitchFamily="34" charset="0"/>
              <a:buChar char="•"/>
            </a:pPr>
            <a:r>
              <a:rPr lang="en-US" sz="2800" dirty="0"/>
              <a:t>On your device, import the route.</a:t>
            </a:r>
          </a:p>
        </p:txBody>
      </p:sp>
    </p:spTree>
    <p:extLst>
      <p:ext uri="{BB962C8B-B14F-4D97-AF65-F5344CB8AC3E}">
        <p14:creationId xmlns:p14="http://schemas.microsoft.com/office/powerpoint/2010/main" val="1195312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&amp; Tricks – Importing to Boom Box Infotainment System</a:t>
            </a:r>
          </a:p>
        </p:txBody>
      </p:sp>
      <p:sp>
        <p:nvSpPr>
          <p:cNvPr id="3" name="Content Placeholder 2"/>
          <p:cNvSpPr>
            <a:spLocks noGrp="1"/>
          </p:cNvSpPr>
          <p:nvPr>
            <p:ph idx="1"/>
          </p:nvPr>
        </p:nvSpPr>
        <p:spPr/>
        <p:txBody>
          <a:bodyPr>
            <a:normAutofit/>
          </a:bodyPr>
          <a:lstStyle/>
          <a:p>
            <a:r>
              <a:rPr lang="en-US" sz="2800" dirty="0"/>
              <a:t>Copy the GPX file to a USB thumb drive.</a:t>
            </a:r>
          </a:p>
          <a:p>
            <a:r>
              <a:rPr lang="en-US" sz="2800" dirty="0"/>
              <a:t>Connect the USB thumb drive to your Boom Box.</a:t>
            </a:r>
          </a:p>
          <a:p>
            <a:r>
              <a:rPr lang="en-US" sz="2800" dirty="0"/>
              <a:t>From Navigation Main Menu, Select “Menu” (top left on menu bar)</a:t>
            </a:r>
          </a:p>
          <a:p>
            <a:r>
              <a:rPr lang="en-US" sz="2800" dirty="0"/>
              <a:t>Select “Import” and then highlight the desired route by clicking on it.</a:t>
            </a:r>
          </a:p>
          <a:p>
            <a:r>
              <a:rPr lang="en-US" sz="2800" dirty="0"/>
              <a:t>The route along with all the waypoints will be displayed.  </a:t>
            </a:r>
            <a:r>
              <a:rPr lang="en-US" sz="2800" b="1" dirty="0"/>
              <a:t>Select just the route, not “Select All.”</a:t>
            </a:r>
          </a:p>
          <a:p>
            <a:r>
              <a:rPr lang="en-US" sz="2800" dirty="0"/>
              <a:t>Click on “Import” then “OK”</a:t>
            </a:r>
          </a:p>
          <a:p>
            <a:endParaRPr lang="en-US" sz="2800" dirty="0"/>
          </a:p>
        </p:txBody>
      </p:sp>
    </p:spTree>
    <p:extLst>
      <p:ext uri="{BB962C8B-B14F-4D97-AF65-F5344CB8AC3E}">
        <p14:creationId xmlns:p14="http://schemas.microsoft.com/office/powerpoint/2010/main" val="366087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4343400" cy="1143000"/>
          </a:xfrm>
        </p:spPr>
        <p:txBody>
          <a:bodyPr/>
          <a:lstStyle/>
          <a:p>
            <a:pPr algn="l"/>
            <a:r>
              <a:rPr lang="en-US" dirty="0"/>
              <a:t>Garmin Express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267200" y="541756"/>
            <a:ext cx="4618814" cy="539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774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17FB-A5B7-86CB-F46C-926F4968F7F3}"/>
              </a:ext>
            </a:extLst>
          </p:cNvPr>
          <p:cNvSpPr>
            <a:spLocks noGrp="1"/>
          </p:cNvSpPr>
          <p:nvPr>
            <p:ph type="title"/>
          </p:nvPr>
        </p:nvSpPr>
        <p:spPr/>
        <p:txBody>
          <a:bodyPr/>
          <a:lstStyle/>
          <a:p>
            <a:r>
              <a:rPr lang="en-US" dirty="0"/>
              <a:t>Thanks for attending</a:t>
            </a:r>
          </a:p>
        </p:txBody>
      </p:sp>
      <p:sp>
        <p:nvSpPr>
          <p:cNvPr id="3" name="Content Placeholder 2">
            <a:extLst>
              <a:ext uri="{FF2B5EF4-FFF2-40B4-BE49-F238E27FC236}">
                <a16:creationId xmlns:a16="http://schemas.microsoft.com/office/drawing/2014/main" id="{C210CD48-31EB-24E3-AF54-AC93E62D3D48}"/>
              </a:ext>
            </a:extLst>
          </p:cNvPr>
          <p:cNvSpPr>
            <a:spLocks noGrp="1"/>
          </p:cNvSpPr>
          <p:nvPr>
            <p:ph idx="1"/>
          </p:nvPr>
        </p:nvSpPr>
        <p:spPr/>
        <p:txBody>
          <a:bodyPr/>
          <a:lstStyle/>
          <a:p>
            <a:r>
              <a:rPr lang="en-US" dirty="0"/>
              <a:t>If you have any questions, please feel free to contact any one of us for help.</a:t>
            </a:r>
          </a:p>
          <a:p>
            <a:endParaRPr lang="en-US" dirty="0"/>
          </a:p>
          <a:p>
            <a:r>
              <a:rPr lang="en-US" dirty="0"/>
              <a:t>Let’s start planning some routes.</a:t>
            </a:r>
          </a:p>
        </p:txBody>
      </p:sp>
    </p:spTree>
    <p:extLst>
      <p:ext uri="{BB962C8B-B14F-4D97-AF65-F5344CB8AC3E}">
        <p14:creationId xmlns:p14="http://schemas.microsoft.com/office/powerpoint/2010/main" val="241827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733800" cy="1143000"/>
          </a:xfrm>
        </p:spPr>
        <p:txBody>
          <a:bodyPr/>
          <a:lstStyle/>
          <a:p>
            <a:pPr algn="l"/>
            <a:r>
              <a:rPr lang="en-US" dirty="0"/>
              <a:t>Garmin Express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6350" y="1507067"/>
            <a:ext cx="4390572" cy="514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Graphical user interface, text, application, email&#10;&#10;Description automatically generated">
            <a:extLst>
              <a:ext uri="{FF2B5EF4-FFF2-40B4-BE49-F238E27FC236}">
                <a16:creationId xmlns:a16="http://schemas.microsoft.com/office/drawing/2014/main" id="{A267B9FF-03C2-1A11-CF4D-2EF8BE935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467" y="1507067"/>
            <a:ext cx="4452165" cy="5140860"/>
          </a:xfrm>
          <a:prstGeom prst="rect">
            <a:avLst/>
          </a:prstGeom>
        </p:spPr>
      </p:pic>
    </p:spTree>
    <p:extLst>
      <p:ext uri="{BB962C8B-B14F-4D97-AF65-F5344CB8AC3E}">
        <p14:creationId xmlns:p14="http://schemas.microsoft.com/office/powerpoint/2010/main" val="159239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
            <a:ext cx="4495800" cy="1143000"/>
          </a:xfrm>
        </p:spPr>
        <p:txBody>
          <a:bodyPr/>
          <a:lstStyle/>
          <a:p>
            <a:r>
              <a:rPr lang="en-US" dirty="0" err="1"/>
              <a:t>BaseCamp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57200"/>
            <a:ext cx="3505200" cy="610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1295400"/>
            <a:ext cx="4953000" cy="4524315"/>
          </a:xfrm>
          <a:prstGeom prst="rect">
            <a:avLst/>
          </a:prstGeom>
          <a:noFill/>
        </p:spPr>
        <p:txBody>
          <a:bodyPr wrap="square" rtlCol="0">
            <a:spAutoFit/>
          </a:bodyPr>
          <a:lstStyle/>
          <a:p>
            <a:r>
              <a:rPr lang="en-US" dirty="0"/>
              <a:t>All items in </a:t>
            </a:r>
            <a:r>
              <a:rPr lang="en-US" dirty="0" err="1"/>
              <a:t>BaseCamp</a:t>
            </a:r>
            <a:r>
              <a:rPr lang="en-US" dirty="0"/>
              <a:t> are contained in “Your Collection” and are available for any route.</a:t>
            </a:r>
          </a:p>
          <a:p>
            <a:endParaRPr lang="en-US" dirty="0"/>
          </a:p>
          <a:p>
            <a:r>
              <a:rPr lang="en-US" dirty="0"/>
              <a:t>A list folder may contain sub-folders which contain one or more lists.</a:t>
            </a:r>
          </a:p>
          <a:p>
            <a:endParaRPr lang="en-US" dirty="0"/>
          </a:p>
          <a:p>
            <a:r>
              <a:rPr lang="en-US" dirty="0"/>
              <a:t>A list contains route(s) and waypoint(s)</a:t>
            </a:r>
          </a:p>
          <a:p>
            <a:endParaRPr lang="en-US" dirty="0"/>
          </a:p>
          <a:p>
            <a:r>
              <a:rPr lang="en-US" dirty="0"/>
              <a:t>In the example to the right the route “New Years Day Ride” is contained in the following;</a:t>
            </a:r>
          </a:p>
          <a:p>
            <a:endParaRPr lang="en-US" dirty="0"/>
          </a:p>
          <a:p>
            <a:r>
              <a:rPr lang="en-US" dirty="0"/>
              <a:t>My Collection  </a:t>
            </a:r>
            <a:r>
              <a:rPr lang="en-US" b="1" i="1" dirty="0">
                <a:solidFill>
                  <a:srgbClr val="FF0000"/>
                </a:solidFill>
              </a:rPr>
              <a:t>&lt;- Contains everything!</a:t>
            </a:r>
          </a:p>
          <a:p>
            <a:pPr marL="742950" lvl="1" indent="-285750">
              <a:buFont typeface="Wingdings" panose="05000000000000000000" pitchFamily="2" charset="2"/>
              <a:buChar char="Ø"/>
            </a:pPr>
            <a:r>
              <a:rPr lang="en-US" dirty="0"/>
              <a:t>HOG Rides  </a:t>
            </a:r>
            <a:r>
              <a:rPr lang="en-US" b="1" i="1" dirty="0">
                <a:solidFill>
                  <a:srgbClr val="FF0000"/>
                </a:solidFill>
              </a:rPr>
              <a:t>&lt;- Folder for all HOG rides</a:t>
            </a:r>
            <a:r>
              <a:rPr lang="en-US" dirty="0"/>
              <a:t>.</a:t>
            </a:r>
          </a:p>
          <a:p>
            <a:pPr marL="1200150" lvl="2" indent="-285750">
              <a:buFont typeface="Wingdings" panose="05000000000000000000" pitchFamily="2" charset="2"/>
              <a:buChar char="Ø"/>
            </a:pPr>
            <a:r>
              <a:rPr lang="en-US" dirty="0"/>
              <a:t>2017  </a:t>
            </a:r>
            <a:r>
              <a:rPr lang="en-US" b="1" i="1" dirty="0">
                <a:solidFill>
                  <a:srgbClr val="FF0000"/>
                </a:solidFill>
              </a:rPr>
              <a:t>&lt;- Folder for 2017 rides.</a:t>
            </a:r>
          </a:p>
          <a:p>
            <a:pPr marL="1657350" lvl="3" indent="-285750">
              <a:buFont typeface="Wingdings" panose="05000000000000000000" pitchFamily="2" charset="2"/>
              <a:buChar char="Ø"/>
            </a:pPr>
            <a:r>
              <a:rPr lang="en-US" dirty="0"/>
              <a:t>01-01-17 New Years Day Ride  </a:t>
            </a:r>
            <a:r>
              <a:rPr lang="en-US" b="1" i="1" dirty="0">
                <a:solidFill>
                  <a:srgbClr val="FF0000"/>
                </a:solidFill>
              </a:rPr>
              <a:t>&lt;- A list.</a:t>
            </a:r>
          </a:p>
        </p:txBody>
      </p:sp>
      <p:sp>
        <p:nvSpPr>
          <p:cNvPr id="3" name="TextBox 2"/>
          <p:cNvSpPr txBox="1"/>
          <p:nvPr/>
        </p:nvSpPr>
        <p:spPr>
          <a:xfrm>
            <a:off x="228600" y="5819715"/>
            <a:ext cx="4572000" cy="923330"/>
          </a:xfrm>
          <a:prstGeom prst="rect">
            <a:avLst/>
          </a:prstGeom>
          <a:noFill/>
        </p:spPr>
        <p:txBody>
          <a:bodyPr wrap="square" rtlCol="0">
            <a:spAutoFit/>
          </a:bodyPr>
          <a:lstStyle/>
          <a:p>
            <a:r>
              <a:rPr lang="en-US" dirty="0"/>
              <a:t>(Note that the bottom pane contains all the items from the item that has focus in the top pane.)</a:t>
            </a:r>
          </a:p>
        </p:txBody>
      </p:sp>
    </p:spTree>
    <p:extLst>
      <p:ext uri="{BB962C8B-B14F-4D97-AF65-F5344CB8AC3E}">
        <p14:creationId xmlns:p14="http://schemas.microsoft.com/office/powerpoint/2010/main" val="187056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BaseCamp</a:t>
            </a:r>
            <a:r>
              <a:rPr lang="en-US" dirty="0"/>
              <a:t> Menu Bar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447800"/>
            <a:ext cx="8236789"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3352800"/>
            <a:ext cx="8084388" cy="2616101"/>
          </a:xfrm>
          <a:prstGeom prst="rect">
            <a:avLst/>
          </a:prstGeom>
          <a:noFill/>
        </p:spPr>
        <p:txBody>
          <a:bodyPr wrap="square" rtlCol="0">
            <a:spAutoFit/>
          </a:bodyPr>
          <a:lstStyle/>
          <a:p>
            <a:r>
              <a:rPr lang="en-US" sz="2000" b="1" dirty="0"/>
              <a:t>File:</a:t>
            </a:r>
          </a:p>
          <a:p>
            <a:pPr marL="285750" indent="-285750">
              <a:buFont typeface="Arial" panose="020B0604020202020204" pitchFamily="34" charset="0"/>
              <a:buChar char="•"/>
            </a:pPr>
            <a:r>
              <a:rPr lang="en-US" dirty="0"/>
              <a:t>New:  Used to create new list folders, lists , routes and waypoints.</a:t>
            </a:r>
          </a:p>
          <a:p>
            <a:pPr marL="285750" indent="-285750">
              <a:buFont typeface="Arial" panose="020B0604020202020204" pitchFamily="34" charset="0"/>
              <a:buChar char="•"/>
            </a:pPr>
            <a:r>
              <a:rPr lang="en-US" dirty="0"/>
              <a:t>Import:  This is used to bring items into your collection.  The command will read “Import into &lt;where your cursor has focus&gt;.  For example, if you have the focus on “My Collection” it will read “Import into My Collection.”  If you have focus on the “HOG Rides” folder, it will read “Import into HOG Rides.”</a:t>
            </a:r>
          </a:p>
          <a:p>
            <a:pPr marL="285750" indent="-285750">
              <a:buFont typeface="Arial" panose="020B0604020202020204" pitchFamily="34" charset="0"/>
              <a:buChar char="•"/>
            </a:pPr>
            <a:r>
              <a:rPr lang="en-US" dirty="0"/>
              <a:t>Export:  This is how you create a GPX file for distribution.  This command works similarly to the import command.  It will create a GPX file containing all objects based on where you have focus.</a:t>
            </a:r>
          </a:p>
        </p:txBody>
      </p:sp>
    </p:spTree>
    <p:extLst>
      <p:ext uri="{BB962C8B-B14F-4D97-AF65-F5344CB8AC3E}">
        <p14:creationId xmlns:p14="http://schemas.microsoft.com/office/powerpoint/2010/main" val="271568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BaseCamp</a:t>
            </a:r>
            <a:r>
              <a:rPr lang="en-US" dirty="0"/>
              <a:t> Menu Bar</a:t>
            </a:r>
          </a:p>
        </p:txBody>
      </p:sp>
      <p:sp>
        <p:nvSpPr>
          <p:cNvPr id="3" name="Content Placeholder 2"/>
          <p:cNvSpPr>
            <a:spLocks noGrp="1"/>
          </p:cNvSpPr>
          <p:nvPr>
            <p:ph idx="1"/>
          </p:nvPr>
        </p:nvSpPr>
        <p:spPr>
          <a:xfrm>
            <a:off x="457200" y="1600200"/>
            <a:ext cx="3657600" cy="4525963"/>
          </a:xfrm>
        </p:spPr>
        <p:txBody>
          <a:bodyPr>
            <a:normAutofit/>
          </a:bodyPr>
          <a:lstStyle/>
          <a:p>
            <a:r>
              <a:rPr lang="en-US" sz="1800" dirty="0"/>
              <a:t>Edit:  This menu item contains your standard options items like cut, copy, paste, delete, duplicate and others. But the one we are most concerned with is “Options”. </a:t>
            </a:r>
          </a:p>
          <a:p>
            <a:r>
              <a:rPr lang="en-US" sz="1800" dirty="0"/>
              <a:t>This is where we are telling </a:t>
            </a:r>
            <a:r>
              <a:rPr lang="en-US" sz="1800" dirty="0" err="1"/>
              <a:t>BaseCamp</a:t>
            </a:r>
            <a:r>
              <a:rPr lang="en-US" sz="1800" dirty="0"/>
              <a:t> how to route us.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75221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072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2667</Words>
  <Application>Microsoft Office PowerPoint</Application>
  <PresentationFormat>On-screen Show (4:3)</PresentationFormat>
  <Paragraphs>187</Paragraphs>
  <Slides>50</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1</vt:i4>
      </vt:variant>
      <vt:variant>
        <vt:lpstr>Slide Titles</vt:lpstr>
      </vt:variant>
      <vt:variant>
        <vt:i4>50</vt:i4>
      </vt:variant>
    </vt:vector>
  </HeadingPairs>
  <TitlesOfParts>
    <vt:vector size="55" baseType="lpstr">
      <vt:lpstr>Arial</vt:lpstr>
      <vt:lpstr>Calibri</vt:lpstr>
      <vt:lpstr>Wingdings</vt:lpstr>
      <vt:lpstr>Office Theme</vt:lpstr>
      <vt:lpstr>file:///D:\Data\Biggs%20Ride%20Routes\Template\spreadtemp.xlsx</vt:lpstr>
      <vt:lpstr>Ride Routing Using Garmin BaseCamp</vt:lpstr>
      <vt:lpstr>Garmin BaseCamp disclaimer. Not going to cover all options of BaseCamp just the ones we use most often.</vt:lpstr>
      <vt:lpstr>Software Downloads</vt:lpstr>
      <vt:lpstr>Garmin Express Is used to manage your Garmin devices to install updates and updated maps to your device an/or computer.</vt:lpstr>
      <vt:lpstr>Garmin Express</vt:lpstr>
      <vt:lpstr>Garmin Express</vt:lpstr>
      <vt:lpstr>BaseCamp</vt:lpstr>
      <vt:lpstr>BaseCamp Menu Bar</vt:lpstr>
      <vt:lpstr>BaseCamp Menu Bar</vt:lpstr>
      <vt:lpstr>BaseCamp Menu Bar</vt:lpstr>
      <vt:lpstr>BaseCamp Speed Buttons</vt:lpstr>
      <vt:lpstr>Difference Between Copy and Duplicate(Under Edit)</vt:lpstr>
      <vt:lpstr>Activity Profiles</vt:lpstr>
      <vt:lpstr>Activity Profiles</vt:lpstr>
      <vt:lpstr>Importing GPX Files</vt:lpstr>
      <vt:lpstr>Viewing an Imported Route</vt:lpstr>
      <vt:lpstr>Viewing an Imported Route</vt:lpstr>
      <vt:lpstr>How to Find &amp; Save Points of Interest</vt:lpstr>
      <vt:lpstr>Viewing the Route on Google Earth</vt:lpstr>
      <vt:lpstr>Creating a New Route!</vt:lpstr>
      <vt:lpstr>Creating a Route</vt:lpstr>
      <vt:lpstr>Creating a Route</vt:lpstr>
      <vt:lpstr>Creating a Route</vt:lpstr>
      <vt:lpstr>Creating a Route</vt:lpstr>
      <vt:lpstr>Creating a Route </vt:lpstr>
      <vt:lpstr>Altering a route</vt:lpstr>
      <vt:lpstr>Polishing</vt:lpstr>
      <vt:lpstr>Creating the Spreadsheet</vt:lpstr>
      <vt:lpstr>Creating the Spreadsheet</vt:lpstr>
      <vt:lpstr>Creating the Spreadsheet</vt:lpstr>
      <vt:lpstr>Creating the Spreadsheet</vt:lpstr>
      <vt:lpstr>Creating the Spreadsheet</vt:lpstr>
      <vt:lpstr>Creating the Spreadsheet</vt:lpstr>
      <vt:lpstr>Creating the Spreadsheet</vt:lpstr>
      <vt:lpstr>Creating the Spreadsheet</vt:lpstr>
      <vt:lpstr>Creating the Spreadsheet</vt:lpstr>
      <vt:lpstr>Creating the Spreadsheet</vt:lpstr>
      <vt:lpstr>Creating the Spreadsheet</vt:lpstr>
      <vt:lpstr>Creating the Spreadsheet</vt:lpstr>
      <vt:lpstr>Creating the Spreadsheet</vt:lpstr>
      <vt:lpstr>Creating the Spreadsheet</vt:lpstr>
      <vt:lpstr>Done!</vt:lpstr>
      <vt:lpstr>Exporting Route &amp; Spreadsheet</vt:lpstr>
      <vt:lpstr>Tips &amp; Tricks – Add an exact location from Google Earth</vt:lpstr>
      <vt:lpstr>Adding a Point from Google Earth</vt:lpstr>
      <vt:lpstr>Adding a Point from Google Earth</vt:lpstr>
      <vt:lpstr>Adding a Point from Google Earth</vt:lpstr>
      <vt:lpstr>Tips &amp; Tricks – Sending to Garmin</vt:lpstr>
      <vt:lpstr>Tips &amp; Tricks – Importing to Boom Box Infotainment System</vt:lpstr>
      <vt:lpstr>Thanks for attending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 Newell</dc:creator>
  <cp:lastModifiedBy>Terry Warner</cp:lastModifiedBy>
  <cp:revision>72</cp:revision>
  <dcterms:created xsi:type="dcterms:W3CDTF">2017-12-05T22:15:12Z</dcterms:created>
  <dcterms:modified xsi:type="dcterms:W3CDTF">2023-04-28T16:48:56Z</dcterms:modified>
</cp:coreProperties>
</file>