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7" r:id="rId2"/>
  </p:sldMasterIdLst>
  <p:notesMasterIdLst>
    <p:notesMasterId r:id="rId62"/>
  </p:notesMasterIdLst>
  <p:sldIdLst>
    <p:sldId id="317" r:id="rId3"/>
    <p:sldId id="334" r:id="rId4"/>
    <p:sldId id="276" r:id="rId5"/>
    <p:sldId id="309" r:id="rId6"/>
    <p:sldId id="315" r:id="rId7"/>
    <p:sldId id="429" r:id="rId8"/>
    <p:sldId id="323" r:id="rId9"/>
    <p:sldId id="277" r:id="rId10"/>
    <p:sldId id="265" r:id="rId11"/>
    <p:sldId id="293" r:id="rId12"/>
    <p:sldId id="266" r:id="rId13"/>
    <p:sldId id="294" r:id="rId14"/>
    <p:sldId id="300" r:id="rId15"/>
    <p:sldId id="267" r:id="rId16"/>
    <p:sldId id="318" r:id="rId17"/>
    <p:sldId id="299" r:id="rId18"/>
    <p:sldId id="274" r:id="rId19"/>
    <p:sldId id="319" r:id="rId20"/>
    <p:sldId id="325" r:id="rId21"/>
    <p:sldId id="287" r:id="rId22"/>
    <p:sldId id="311" r:id="rId23"/>
    <p:sldId id="268" r:id="rId24"/>
    <p:sldId id="430" r:id="rId25"/>
    <p:sldId id="431" r:id="rId26"/>
    <p:sldId id="332" r:id="rId27"/>
    <p:sldId id="301" r:id="rId28"/>
    <p:sldId id="432" r:id="rId29"/>
    <p:sldId id="433" r:id="rId30"/>
    <p:sldId id="434" r:id="rId31"/>
    <p:sldId id="438" r:id="rId32"/>
    <p:sldId id="460" r:id="rId33"/>
    <p:sldId id="440" r:id="rId34"/>
    <p:sldId id="441" r:id="rId35"/>
    <p:sldId id="442" r:id="rId36"/>
    <p:sldId id="443" r:id="rId37"/>
    <p:sldId id="327" r:id="rId38"/>
    <p:sldId id="328" r:id="rId39"/>
    <p:sldId id="444" r:id="rId40"/>
    <p:sldId id="445" r:id="rId41"/>
    <p:sldId id="446" r:id="rId42"/>
    <p:sldId id="447" r:id="rId43"/>
    <p:sldId id="448" r:id="rId44"/>
    <p:sldId id="449" r:id="rId45"/>
    <p:sldId id="450" r:id="rId46"/>
    <p:sldId id="451" r:id="rId47"/>
    <p:sldId id="452" r:id="rId48"/>
    <p:sldId id="453" r:id="rId49"/>
    <p:sldId id="454" r:id="rId50"/>
    <p:sldId id="302" r:id="rId51"/>
    <p:sldId id="457" r:id="rId52"/>
    <p:sldId id="458" r:id="rId53"/>
    <p:sldId id="459" r:id="rId54"/>
    <p:sldId id="456" r:id="rId55"/>
    <p:sldId id="303" r:id="rId56"/>
    <p:sldId id="455" r:id="rId57"/>
    <p:sldId id="304" r:id="rId58"/>
    <p:sldId id="437" r:id="rId59"/>
    <p:sldId id="436" r:id="rId60"/>
    <p:sldId id="43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userDrawn="1">
          <p15:clr>
            <a:srgbClr val="A4A3A4"/>
          </p15:clr>
        </p15:guide>
        <p15:guide id="2" pos="2880">
          <p15:clr>
            <a:srgbClr val="A4A3A4"/>
          </p15:clr>
        </p15:guide>
        <p15:guide id="3" orient="horz" pos="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66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autoAdjust="0"/>
    <p:restoredTop sz="92650" autoAdjust="0"/>
  </p:normalViewPr>
  <p:slideViewPr>
    <p:cSldViewPr>
      <p:cViewPr varScale="1">
        <p:scale>
          <a:sx n="53" d="100"/>
          <a:sy n="53" d="100"/>
        </p:scale>
        <p:origin x="1020" y="66"/>
      </p:cViewPr>
      <p:guideLst>
        <p:guide orient="horz" pos="3408"/>
        <p:guide pos="2880"/>
        <p:guide orient="horz" pos="81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DA6E76-D23D-4B11-B6E3-911ABA0558DC}" type="datetimeFigureOut">
              <a:rPr lang="en-US" smtClean="0"/>
              <a:pPr/>
              <a:t>11/16/2021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DD7FEB-620C-4D11-8944-B305FC55A8D6}" type="slidenum">
              <a:rPr lang="en-US" smtClean="0"/>
              <a:pPr/>
              <a:t>‹#›</a:t>
            </a:fld>
            <a:endParaRPr lang="en-US"/>
          </a:p>
        </p:txBody>
      </p:sp>
    </p:spTree>
    <p:extLst>
      <p:ext uri="{BB962C8B-B14F-4D97-AF65-F5344CB8AC3E}">
        <p14:creationId xmlns:p14="http://schemas.microsoft.com/office/powerpoint/2010/main" val="2497457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DD7FEB-620C-4D11-8944-B305FC55A8D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11</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12</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13</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14</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15</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16</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17</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18</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19</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a:t>
            </a:fld>
            <a:endParaRPr lang="en-US" sz="1200"/>
          </a:p>
        </p:txBody>
      </p:sp>
    </p:spTree>
    <p:extLst>
      <p:ext uri="{BB962C8B-B14F-4D97-AF65-F5344CB8AC3E}">
        <p14:creationId xmlns:p14="http://schemas.microsoft.com/office/powerpoint/2010/main" val="2084437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21</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22</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23</a:t>
            </a:fld>
            <a:endParaRPr lang="en-US" sz="1200"/>
          </a:p>
        </p:txBody>
      </p:sp>
    </p:spTree>
    <p:extLst>
      <p:ext uri="{BB962C8B-B14F-4D97-AF65-F5344CB8AC3E}">
        <p14:creationId xmlns:p14="http://schemas.microsoft.com/office/powerpoint/2010/main" val="2604400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25</a:t>
            </a:fld>
            <a:endParaRPr lang="en-US" sz="1200"/>
          </a:p>
        </p:txBody>
      </p:sp>
    </p:spTree>
    <p:extLst>
      <p:ext uri="{BB962C8B-B14F-4D97-AF65-F5344CB8AC3E}">
        <p14:creationId xmlns:p14="http://schemas.microsoft.com/office/powerpoint/2010/main" val="28121814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26</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BF573B-2B5F-4FF8-8C58-E2E8EEB21254}" type="slidenum">
              <a:rPr lang="en-US" altLang="en-US" smtClean="0"/>
              <a:pPr>
                <a:spcBef>
                  <a:spcPct val="0"/>
                </a:spcBef>
              </a:pPr>
              <a:t>36</a:t>
            </a:fld>
            <a:endParaRPr lang="en-US" altLang="en-US"/>
          </a:p>
        </p:txBody>
      </p:sp>
    </p:spTree>
    <p:extLst>
      <p:ext uri="{BB962C8B-B14F-4D97-AF65-F5344CB8AC3E}">
        <p14:creationId xmlns:p14="http://schemas.microsoft.com/office/powerpoint/2010/main" val="1834150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BBF573B-2B5F-4FF8-8C58-E2E8EEB21254}" type="slidenum">
              <a:rPr lang="en-US" altLang="en-US" smtClean="0"/>
              <a:pPr>
                <a:spcBef>
                  <a:spcPct val="0"/>
                </a:spcBef>
              </a:pPr>
              <a:t>37</a:t>
            </a:fld>
            <a:endParaRPr lang="en-US" altLang="en-US"/>
          </a:p>
        </p:txBody>
      </p:sp>
    </p:spTree>
    <p:extLst>
      <p:ext uri="{BB962C8B-B14F-4D97-AF65-F5344CB8AC3E}">
        <p14:creationId xmlns:p14="http://schemas.microsoft.com/office/powerpoint/2010/main" val="837298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49</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54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3</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56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4</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5</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6</a:t>
            </a:fld>
            <a:endParaRPr lang="en-US" sz="1200"/>
          </a:p>
        </p:txBody>
      </p:sp>
    </p:spTree>
    <p:extLst>
      <p:ext uri="{BB962C8B-B14F-4D97-AF65-F5344CB8AC3E}">
        <p14:creationId xmlns:p14="http://schemas.microsoft.com/office/powerpoint/2010/main" val="1288870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7</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300">
                <a:solidFill>
                  <a:schemeClr val="tx1"/>
                </a:solidFill>
                <a:latin typeface="Times New Roman" pitchFamily="18" charset="0"/>
              </a:defRPr>
            </a:lvl1pPr>
            <a:lvl2pPr marL="722147" indent="-277749" eaLnBrk="0" hangingPunct="0">
              <a:defRPr sz="2300">
                <a:solidFill>
                  <a:schemeClr val="tx1"/>
                </a:solidFill>
                <a:latin typeface="Times New Roman" pitchFamily="18" charset="0"/>
              </a:defRPr>
            </a:lvl2pPr>
            <a:lvl3pPr marL="1110996" indent="-222199" eaLnBrk="0" hangingPunct="0">
              <a:defRPr sz="2300">
                <a:solidFill>
                  <a:schemeClr val="tx1"/>
                </a:solidFill>
                <a:latin typeface="Times New Roman" pitchFamily="18" charset="0"/>
              </a:defRPr>
            </a:lvl3pPr>
            <a:lvl4pPr marL="1555394" indent="-222199" eaLnBrk="0" hangingPunct="0">
              <a:defRPr sz="2300">
                <a:solidFill>
                  <a:schemeClr val="tx1"/>
                </a:solidFill>
                <a:latin typeface="Times New Roman" pitchFamily="18" charset="0"/>
              </a:defRPr>
            </a:lvl4pPr>
            <a:lvl5pPr marL="1999793" indent="-222199" eaLnBrk="0" hangingPunct="0">
              <a:defRPr sz="2300">
                <a:solidFill>
                  <a:schemeClr val="tx1"/>
                </a:solidFill>
                <a:latin typeface="Times New Roman" pitchFamily="18" charset="0"/>
              </a:defRPr>
            </a:lvl5pPr>
            <a:lvl6pPr marL="2444191" indent="-222199" eaLnBrk="0" fontAlgn="base" hangingPunct="0">
              <a:spcBef>
                <a:spcPct val="0"/>
              </a:spcBef>
              <a:spcAft>
                <a:spcPct val="0"/>
              </a:spcAft>
              <a:defRPr sz="2300">
                <a:solidFill>
                  <a:schemeClr val="tx1"/>
                </a:solidFill>
                <a:latin typeface="Times New Roman" pitchFamily="18" charset="0"/>
              </a:defRPr>
            </a:lvl6pPr>
            <a:lvl7pPr marL="2888590" indent="-222199" eaLnBrk="0" fontAlgn="base" hangingPunct="0">
              <a:spcBef>
                <a:spcPct val="0"/>
              </a:spcBef>
              <a:spcAft>
                <a:spcPct val="0"/>
              </a:spcAft>
              <a:defRPr sz="2300">
                <a:solidFill>
                  <a:schemeClr val="tx1"/>
                </a:solidFill>
                <a:latin typeface="Times New Roman" pitchFamily="18" charset="0"/>
              </a:defRPr>
            </a:lvl7pPr>
            <a:lvl8pPr marL="3332988" indent="-222199" eaLnBrk="0" fontAlgn="base" hangingPunct="0">
              <a:spcBef>
                <a:spcPct val="0"/>
              </a:spcBef>
              <a:spcAft>
                <a:spcPct val="0"/>
              </a:spcAft>
              <a:defRPr sz="2300">
                <a:solidFill>
                  <a:schemeClr val="tx1"/>
                </a:solidFill>
                <a:latin typeface="Times New Roman" pitchFamily="18" charset="0"/>
              </a:defRPr>
            </a:lvl8pPr>
            <a:lvl9pPr marL="3777386" indent="-222199" eaLnBrk="0" fontAlgn="base" hangingPunct="0">
              <a:spcBef>
                <a:spcPct val="0"/>
              </a:spcBef>
              <a:spcAft>
                <a:spcPct val="0"/>
              </a:spcAft>
              <a:defRPr sz="2300">
                <a:solidFill>
                  <a:schemeClr val="tx1"/>
                </a:solidFill>
                <a:latin typeface="Times New Roman" pitchFamily="18" charset="0"/>
              </a:defRPr>
            </a:lvl9pPr>
          </a:lstStyle>
          <a:p>
            <a:pPr eaLnBrk="1" hangingPunct="1"/>
            <a:fld id="{26CE7EBB-418D-422F-A07B-A515E5E236BD}" type="slidenum">
              <a:rPr lang="en-US" sz="1200"/>
              <a:pPr eaLnBrk="1" hangingPunct="1"/>
              <a:t>9</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Rectangle 2">
            <a:extLst>
              <a:ext uri="{FF2B5EF4-FFF2-40B4-BE49-F238E27FC236}">
                <a16:creationId xmlns:a16="http://schemas.microsoft.com/office/drawing/2014/main" id="{A023F4F7-BA14-41B4-87A7-8B1478BE46B1}"/>
              </a:ext>
            </a:extLst>
          </p:cNvPr>
          <p:cNvSpPr txBox="1">
            <a:spLocks noChangeArrowheads="1"/>
          </p:cNvSpPr>
          <p:nvPr userDrawn="1"/>
        </p:nvSpPr>
        <p:spPr bwMode="auto">
          <a:xfrm>
            <a:off x="2057400" y="22860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914400" rtl="0" eaLnBrk="1" latinLnBrk="0" hangingPunct="1">
              <a:spcBef>
                <a:spcPct val="0"/>
              </a:spcBef>
              <a:buNone/>
              <a:defRPr sz="3200" kern="1200">
                <a:solidFill>
                  <a:schemeClr val="tx1"/>
                </a:solidFill>
                <a:latin typeface="Comic Sans MS" panose="030F0702030302020204" pitchFamily="66" charset="0"/>
                <a:ea typeface="+mj-ea"/>
                <a:cs typeface="+mj-cs"/>
              </a:defRPr>
            </a:lvl1pPr>
          </a:lstStyle>
          <a:p>
            <a:r>
              <a:rPr lang="en-US" altLang="en-US"/>
              <a:t>Click to edit Master title style</a:t>
            </a:r>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2">
            <a:extLst>
              <a:ext uri="{FF2B5EF4-FFF2-40B4-BE49-F238E27FC236}">
                <a16:creationId xmlns:a16="http://schemas.microsoft.com/office/drawing/2014/main" id="{32015E35-E8AA-4277-A7F7-1A62C7CF10B0}"/>
              </a:ext>
            </a:extLst>
          </p:cNvPr>
          <p:cNvSpPr>
            <a:spLocks noGrp="1" noChangeArrowheads="1"/>
          </p:cNvSpPr>
          <p:nvPr>
            <p:ph type="title"/>
          </p:nvPr>
        </p:nvSpPr>
        <p:spPr bwMode="auto">
          <a:xfrm>
            <a:off x="2057400" y="17619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9" name="Date Placeholder 18">
            <a:extLst>
              <a:ext uri="{FF2B5EF4-FFF2-40B4-BE49-F238E27FC236}">
                <a16:creationId xmlns:a16="http://schemas.microsoft.com/office/drawing/2014/main" id="{35778E5E-70CE-4E46-B2CB-4D7498AA30BE}"/>
              </a:ext>
            </a:extLst>
          </p:cNvPr>
          <p:cNvSpPr>
            <a:spLocks noGrp="1"/>
          </p:cNvSpPr>
          <p:nvPr>
            <p:ph type="dt" sz="half" idx="10"/>
          </p:nvPr>
        </p:nvSpPr>
        <p:spPr/>
        <p:txBody>
          <a:bodyPr/>
          <a:lstStyle/>
          <a:p>
            <a:r>
              <a:rPr lang="en-US"/>
              <a:t>Formation 201</a:t>
            </a:r>
            <a:endParaRPr lang="en-US" dirty="0"/>
          </a:p>
        </p:txBody>
      </p:sp>
      <p:sp>
        <p:nvSpPr>
          <p:cNvPr id="20" name="Footer Placeholder 19">
            <a:extLst>
              <a:ext uri="{FF2B5EF4-FFF2-40B4-BE49-F238E27FC236}">
                <a16:creationId xmlns:a16="http://schemas.microsoft.com/office/drawing/2014/main" id="{E7933E5A-5802-4E68-BCF7-D20DEB3B3B82}"/>
              </a:ext>
            </a:extLst>
          </p:cNvPr>
          <p:cNvSpPr>
            <a:spLocks noGrp="1"/>
          </p:cNvSpPr>
          <p:nvPr>
            <p:ph type="ftr" sz="quarter" idx="11"/>
          </p:nvPr>
        </p:nvSpPr>
        <p:spPr/>
        <p:txBody>
          <a:bodyPr/>
          <a:lstStyle>
            <a:lvl1pPr>
              <a:defRPr>
                <a:latin typeface="+mn-lt"/>
              </a:defRPr>
            </a:lvl1pPr>
          </a:lstStyle>
          <a:p>
            <a:r>
              <a:rPr lang="en-US" dirty="0"/>
              <a:t>Biggs Chapter North San Diego County H.O.G.</a:t>
            </a:r>
          </a:p>
        </p:txBody>
      </p:sp>
      <p:sp>
        <p:nvSpPr>
          <p:cNvPr id="21" name="Slide Number Placeholder 20">
            <a:extLst>
              <a:ext uri="{FF2B5EF4-FFF2-40B4-BE49-F238E27FC236}">
                <a16:creationId xmlns:a16="http://schemas.microsoft.com/office/drawing/2014/main" id="{73D33365-8244-493E-BC46-E4486C3F0A5E}"/>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816"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4618601C-49CD-4EFD-8D0D-38EF24FA6DA8}"/>
              </a:ext>
            </a:extLst>
          </p:cNvPr>
          <p:cNvSpPr>
            <a:spLocks noGrp="1"/>
          </p:cNvSpPr>
          <p:nvPr>
            <p:ph type="dt" sz="half" idx="2"/>
          </p:nvPr>
        </p:nvSpPr>
        <p:spPr>
          <a:xfrm>
            <a:off x="457200" y="6338388"/>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a:t>Formation 201</a:t>
            </a:r>
            <a:endParaRPr lang="en-US" dirty="0"/>
          </a:p>
        </p:txBody>
      </p:sp>
      <p:sp>
        <p:nvSpPr>
          <p:cNvPr id="7" name="Footer Placeholder 4">
            <a:extLst>
              <a:ext uri="{FF2B5EF4-FFF2-40B4-BE49-F238E27FC236}">
                <a16:creationId xmlns:a16="http://schemas.microsoft.com/office/drawing/2014/main" id="{2471BD85-43AE-4789-951F-297229FDBCB1}"/>
              </a:ext>
            </a:extLst>
          </p:cNvPr>
          <p:cNvSpPr>
            <a:spLocks noGrp="1"/>
          </p:cNvSpPr>
          <p:nvPr>
            <p:ph type="ftr" sz="quarter" idx="3"/>
          </p:nvPr>
        </p:nvSpPr>
        <p:spPr>
          <a:xfrm>
            <a:off x="2716473" y="6324600"/>
            <a:ext cx="3733800" cy="365125"/>
          </a:xfrm>
          <a:prstGeom prst="rect">
            <a:avLst/>
          </a:prstGeom>
        </p:spPr>
        <p:txBody>
          <a:bodyPr vert="horz" lIns="91440" tIns="45720" rIns="91440" bIns="45720" rtlCol="0" anchor="ctr"/>
          <a:lstStyle>
            <a:lvl1pPr algn="ctr">
              <a:defRPr sz="1200">
                <a:solidFill>
                  <a:schemeClr val="tx1"/>
                </a:solidFill>
                <a:latin typeface="+mn-lt"/>
              </a:defRPr>
            </a:lvl1pPr>
          </a:lstStyle>
          <a:p>
            <a:r>
              <a:rPr lang="en-US" dirty="0"/>
              <a:t>Biggs Chapter North San Diego County H.O.G.</a:t>
            </a:r>
          </a:p>
        </p:txBody>
      </p:sp>
      <p:sp>
        <p:nvSpPr>
          <p:cNvPr id="8" name="Slide Number Placeholder 5">
            <a:extLst>
              <a:ext uri="{FF2B5EF4-FFF2-40B4-BE49-F238E27FC236}">
                <a16:creationId xmlns:a16="http://schemas.microsoft.com/office/drawing/2014/main" id="{8819A2EE-89D5-43F1-9C31-706F313262D0}"/>
              </a:ext>
            </a:extLst>
          </p:cNvPr>
          <p:cNvSpPr>
            <a:spLocks noGrp="1"/>
          </p:cNvSpPr>
          <p:nvPr>
            <p:ph type="sldNum" sz="quarter" idx="4"/>
          </p:nvPr>
        </p:nvSpPr>
        <p:spPr>
          <a:xfrm>
            <a:off x="6575946" y="6338388"/>
            <a:ext cx="2133600" cy="365125"/>
          </a:xfrm>
          <a:prstGeom prst="rect">
            <a:avLst/>
          </a:prstGeom>
        </p:spPr>
        <p:txBody>
          <a:bodyPr vert="horz" lIns="91440" tIns="45720" rIns="91440" bIns="45720" rtlCol="0" anchor="ctr"/>
          <a:lstStyle>
            <a:lvl1pPr algn="r">
              <a:defRPr sz="1200">
                <a:solidFill>
                  <a:schemeClr val="tx1"/>
                </a:solidFill>
              </a:defRPr>
            </a:lvl1pPr>
          </a:lstStyle>
          <a:p>
            <a:fld id="{B6F15528-21DE-4FAA-801E-634DDDAF4B2B}" type="slidenum">
              <a:rPr lang="en-US" smtClean="0"/>
              <a:pPr/>
              <a:t>‹#›</a:t>
            </a:fld>
            <a:endParaRPr lang="en-US" dirty="0"/>
          </a:p>
        </p:txBody>
      </p:sp>
      <p:sp>
        <p:nvSpPr>
          <p:cNvPr id="10" name="Rectangle 2">
            <a:extLst>
              <a:ext uri="{FF2B5EF4-FFF2-40B4-BE49-F238E27FC236}">
                <a16:creationId xmlns:a16="http://schemas.microsoft.com/office/drawing/2014/main" id="{2307B821-04EF-469C-82EC-D7C5BD2A538C}"/>
              </a:ext>
            </a:extLst>
          </p:cNvPr>
          <p:cNvSpPr>
            <a:spLocks noGrp="1" noChangeArrowheads="1"/>
          </p:cNvSpPr>
          <p:nvPr>
            <p:ph type="title"/>
          </p:nvPr>
        </p:nvSpPr>
        <p:spPr bwMode="auto">
          <a:xfrm>
            <a:off x="2057400" y="17619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E56B-6F81-4C15-AA69-64B17A1050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C0CC07-15BD-47DD-913D-550989D28E80}"/>
              </a:ext>
            </a:extLst>
          </p:cNvPr>
          <p:cNvSpPr>
            <a:spLocks noGrp="1"/>
          </p:cNvSpPr>
          <p:nvPr>
            <p:ph type="dt" sz="half" idx="10"/>
          </p:nvPr>
        </p:nvSpPr>
        <p:spPr/>
        <p:txBody>
          <a:bodyPr/>
          <a:lstStyle/>
          <a:p>
            <a:r>
              <a:rPr lang="en-US"/>
              <a:t>Formation 201</a:t>
            </a:r>
            <a:endParaRPr lang="en-US" dirty="0"/>
          </a:p>
        </p:txBody>
      </p:sp>
      <p:sp>
        <p:nvSpPr>
          <p:cNvPr id="4" name="Footer Placeholder 3">
            <a:extLst>
              <a:ext uri="{FF2B5EF4-FFF2-40B4-BE49-F238E27FC236}">
                <a16:creationId xmlns:a16="http://schemas.microsoft.com/office/drawing/2014/main" id="{879D301A-FF41-4BC7-8E57-81380D493C0E}"/>
              </a:ext>
            </a:extLst>
          </p:cNvPr>
          <p:cNvSpPr>
            <a:spLocks noGrp="1"/>
          </p:cNvSpPr>
          <p:nvPr>
            <p:ph type="ftr" sz="quarter" idx="11"/>
          </p:nvPr>
        </p:nvSpPr>
        <p:spPr/>
        <p:txBody>
          <a:bodyPr/>
          <a:lstStyle>
            <a:lvl1pPr>
              <a:defRPr>
                <a:latin typeface="+mn-lt"/>
              </a:defRPr>
            </a:lvl1pPr>
          </a:lstStyle>
          <a:p>
            <a:r>
              <a:rPr lang="en-US" dirty="0"/>
              <a:t>Biggs Chapter North San Diego County H.O.G.</a:t>
            </a:r>
          </a:p>
        </p:txBody>
      </p:sp>
      <p:sp>
        <p:nvSpPr>
          <p:cNvPr id="5" name="Slide Number Placeholder 4">
            <a:extLst>
              <a:ext uri="{FF2B5EF4-FFF2-40B4-BE49-F238E27FC236}">
                <a16:creationId xmlns:a16="http://schemas.microsoft.com/office/drawing/2014/main" id="{6060CC28-D58E-40DD-A22C-201CD70D9C1C}"/>
              </a:ext>
            </a:extLst>
          </p:cNvPr>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14303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B52B0F-FA37-4CFA-ABFC-FDB4A6A293E7}"/>
              </a:ext>
            </a:extLst>
          </p:cNvPr>
          <p:cNvSpPr>
            <a:spLocks noGrp="1"/>
          </p:cNvSpPr>
          <p:nvPr>
            <p:ph type="sldNum" sz="quarter" idx="12"/>
          </p:nvPr>
        </p:nvSpPr>
        <p:spPr/>
        <p:txBody>
          <a:bodyPr/>
          <a:lstStyle/>
          <a:p>
            <a:fld id="{FC25DB24-0CF2-40C6-9BEB-CDB877D58D5F}" type="slidenum">
              <a:rPr lang="en-US" smtClean="0"/>
              <a:t>‹#›</a:t>
            </a:fld>
            <a:endParaRPr lang="en-US"/>
          </a:p>
        </p:txBody>
      </p:sp>
    </p:spTree>
    <p:extLst>
      <p:ext uri="{BB962C8B-B14F-4D97-AF65-F5344CB8AC3E}">
        <p14:creationId xmlns:p14="http://schemas.microsoft.com/office/powerpoint/2010/main" val="715104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573" y="14478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18368"/>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a:t>Formation 201</a:t>
            </a:r>
            <a:endParaRPr lang="en-US" dirty="0"/>
          </a:p>
        </p:txBody>
      </p:sp>
      <p:sp>
        <p:nvSpPr>
          <p:cNvPr id="5" name="Footer Placeholder 4"/>
          <p:cNvSpPr>
            <a:spLocks noGrp="1"/>
          </p:cNvSpPr>
          <p:nvPr>
            <p:ph type="ftr" sz="quarter" idx="3"/>
          </p:nvPr>
        </p:nvSpPr>
        <p:spPr>
          <a:xfrm>
            <a:off x="2716473" y="6324600"/>
            <a:ext cx="3733800" cy="365125"/>
          </a:xfrm>
          <a:prstGeom prst="rect">
            <a:avLst/>
          </a:prstGeom>
        </p:spPr>
        <p:txBody>
          <a:bodyPr vert="horz" lIns="91440" tIns="45720" rIns="91440" bIns="45720" rtlCol="0" anchor="ctr"/>
          <a:lstStyle>
            <a:lvl1pPr algn="ctr">
              <a:defRPr sz="1200">
                <a:solidFill>
                  <a:schemeClr val="tx1"/>
                </a:solidFill>
                <a:latin typeface="+mn-lt"/>
              </a:defRPr>
            </a:lvl1pPr>
          </a:lstStyle>
          <a:p>
            <a:r>
              <a:rPr lang="en-US" dirty="0"/>
              <a:t>Biggs Chapter North San Diego County H.O.G.</a:t>
            </a:r>
          </a:p>
        </p:txBody>
      </p:sp>
      <p:sp>
        <p:nvSpPr>
          <p:cNvPr id="6" name="Slide Number Placeholder 5"/>
          <p:cNvSpPr>
            <a:spLocks noGrp="1"/>
          </p:cNvSpPr>
          <p:nvPr>
            <p:ph type="sldNum" sz="quarter" idx="4"/>
          </p:nvPr>
        </p:nvSpPr>
        <p:spPr>
          <a:xfrm>
            <a:off x="6575946" y="6316685"/>
            <a:ext cx="2133600" cy="365125"/>
          </a:xfrm>
          <a:prstGeom prst="rect">
            <a:avLst/>
          </a:prstGeom>
        </p:spPr>
        <p:txBody>
          <a:bodyPr vert="horz" lIns="91440" tIns="45720" rIns="91440" bIns="45720" rtlCol="0" anchor="ctr"/>
          <a:lstStyle>
            <a:lvl1pPr algn="r">
              <a:defRPr sz="1200">
                <a:solidFill>
                  <a:schemeClr val="tx1"/>
                </a:solidFill>
              </a:defRPr>
            </a:lvl1pPr>
          </a:lstStyle>
          <a:p>
            <a:fld id="{B6F15528-21DE-4FAA-801E-634DDDAF4B2B}" type="slidenum">
              <a:rPr lang="en-US" smtClean="0"/>
              <a:pPr/>
              <a:t>‹#›</a:t>
            </a:fld>
            <a:endParaRPr lang="en-US" dirty="0"/>
          </a:p>
        </p:txBody>
      </p:sp>
      <p:sp>
        <p:nvSpPr>
          <p:cNvPr id="8" name="Line 4">
            <a:extLst>
              <a:ext uri="{FF2B5EF4-FFF2-40B4-BE49-F238E27FC236}">
                <a16:creationId xmlns:a16="http://schemas.microsoft.com/office/drawing/2014/main" id="{3904AA35-1571-438B-B03C-1C9344C7FFE2}"/>
              </a:ext>
            </a:extLst>
          </p:cNvPr>
          <p:cNvSpPr>
            <a:spLocks noChangeShapeType="1"/>
          </p:cNvSpPr>
          <p:nvPr userDrawn="1"/>
        </p:nvSpPr>
        <p:spPr bwMode="auto">
          <a:xfrm>
            <a:off x="1913466" y="1295400"/>
            <a:ext cx="678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1" name="Picture 7" descr="C:\Data Files\HOG\General\Biggs Chapter Logo.jpeg">
            <a:extLst>
              <a:ext uri="{FF2B5EF4-FFF2-40B4-BE49-F238E27FC236}">
                <a16:creationId xmlns:a16="http://schemas.microsoft.com/office/drawing/2014/main" id="{F51FDF39-A4F8-4611-855F-B59E84F3C0F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85800" y="228600"/>
            <a:ext cx="1143000"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a:extLst>
              <a:ext uri="{FF2B5EF4-FFF2-40B4-BE49-F238E27FC236}">
                <a16:creationId xmlns:a16="http://schemas.microsoft.com/office/drawing/2014/main" id="{19F41926-C71B-48D3-B62F-F0A932FE1777}"/>
              </a:ext>
            </a:extLst>
          </p:cNvPr>
          <p:cNvSpPr>
            <a:spLocks noGrp="1" noChangeArrowheads="1"/>
          </p:cNvSpPr>
          <p:nvPr>
            <p:ph type="title"/>
          </p:nvPr>
        </p:nvSpPr>
        <p:spPr bwMode="auto">
          <a:xfrm>
            <a:off x="2057400" y="228600"/>
            <a:ext cx="6400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6" name="Line 5">
            <a:extLst>
              <a:ext uri="{FF2B5EF4-FFF2-40B4-BE49-F238E27FC236}">
                <a16:creationId xmlns:a16="http://schemas.microsoft.com/office/drawing/2014/main" id="{C385AD0C-42CD-4A82-9C41-A3279E65FEDA}"/>
              </a:ext>
            </a:extLst>
          </p:cNvPr>
          <p:cNvSpPr>
            <a:spLocks noChangeShapeType="1"/>
          </p:cNvSpPr>
          <p:nvPr userDrawn="1"/>
        </p:nvSpPr>
        <p:spPr bwMode="auto">
          <a:xfrm>
            <a:off x="8692022" y="1296540"/>
            <a:ext cx="16590" cy="40374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Lst>
  <p:hf hdr="0"/>
  <p:txStyles>
    <p:titleStyle>
      <a:lvl1pPr algn="ctr" defTabSz="914400" rtl="0" eaLnBrk="1" latinLnBrk="0" hangingPunct="1">
        <a:spcBef>
          <a:spcPct val="0"/>
        </a:spcBef>
        <a:buNone/>
        <a:defRPr sz="3200" kern="1200">
          <a:solidFill>
            <a:schemeClr val="tx1"/>
          </a:solidFill>
          <a:latin typeface="Comic Sans MS" panose="030F0702030302020204"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userDrawn="1">
          <p15:clr>
            <a:srgbClr val="F26B43"/>
          </p15:clr>
        </p15:guide>
        <p15:guide id="2" pos="2880" userDrawn="1">
          <p15:clr>
            <a:srgbClr val="F26B43"/>
          </p15:clr>
        </p15:guide>
        <p15:guide id="3" orient="horz" pos="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B8BAE2-72B3-4A56-AE4F-5401C14CCB45}"/>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338B72-FE4A-4E55-86DA-7659591BBD8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38FAA-73F6-4DCC-8785-B31E43AEF3EF}"/>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3B3CC1-EBA4-4427-9D60-6AFDC71674C6}" type="datetimeFigureOut">
              <a:rPr lang="en-US" smtClean="0"/>
              <a:t>11/16/2021</a:t>
            </a:fld>
            <a:endParaRPr lang="en-US"/>
          </a:p>
        </p:txBody>
      </p:sp>
      <p:sp>
        <p:nvSpPr>
          <p:cNvPr id="5" name="Footer Placeholder 4">
            <a:extLst>
              <a:ext uri="{FF2B5EF4-FFF2-40B4-BE49-F238E27FC236}">
                <a16:creationId xmlns:a16="http://schemas.microsoft.com/office/drawing/2014/main" id="{02129A05-C9AC-45D0-9D10-BA017FBFAFE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6236F0-B0DA-465A-A7E7-0DA825CB8F3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25DB24-0CF2-40C6-9BEB-CDB877D58D5F}" type="slidenum">
              <a:rPr lang="en-US" smtClean="0"/>
              <a:t>‹#›</a:t>
            </a:fld>
            <a:endParaRPr lang="en-US"/>
          </a:p>
        </p:txBody>
      </p:sp>
    </p:spTree>
    <p:extLst>
      <p:ext uri="{BB962C8B-B14F-4D97-AF65-F5344CB8AC3E}">
        <p14:creationId xmlns:p14="http://schemas.microsoft.com/office/powerpoint/2010/main" val="4292233942"/>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worry&amp;source=images&amp;cd=&amp;docid=V-FqPBooaHNOhM&amp;tbnid=jpqe3OmYGaPhfM:&amp;ved=0CAUQjRw&amp;url=http://www.magerempowerment.com/v2/blog/?tag=worry&amp;paged=2&amp;ei=diEEUYLVMMWHqQGDpICgDg&amp;bvm=bv.41524429,d.aWM&amp;psig=AFQjCNGNJM3qSBjIf6R4e-eamgDQ4xB6yA&amp;ust=1359311607254397"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first+aid+kit&amp;source=images&amp;cd=&amp;cad=rja&amp;docid=BNCDchBvui4s4M&amp;tbnid=lRrwKclwG1u2GM:&amp;ved=0CAUQjRw&amp;url=http://www.sunwarrior.com/news/build-a-natural-first-aid-kit/&amp;ei=jyMEUaGKHMfXrAG624GoDg&amp;bvm=bv.41524429,d.aWM&amp;psig=AFQjCNG40-9-jiVtyqOV9VGUkBZYxUDrrg&amp;ust=1359312143787680"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hyperlink" Target="http://www.google.com/url?sa=i&amp;rct=j&amp;q=tool+chest&amp;source=images&amp;cd=&amp;cad=rja&amp;docid=ND5NczCnFBZc_M&amp;tbnid=h5KXMcHWEhjCbM:&amp;ved=0CAUQjRw&amp;url=http://www.myaandplicense.com/tool-box-choices-for-aircraft-mechanics/&amp;ei=cnUHUYnMBYPT2QXHwIDQDA&amp;bvm=bv.41524429,d.b2I&amp;psig=AFQjCNF5nyeF6L32cRFGOHGo_Kg69INoHA&amp;ust=1359529714317108" TargetMode="Externa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Fh4-NeAIcV35M&amp;tbnid=95orB0UfF5OPEM:&amp;ved=0CAUQjRw&amp;url=http://www.beginnerbikers.org/showthread.php?25111-Was-there-a-bike-that-got-you-interested-in-riding/page7&amp;ei=Uu1hUZaPL6fF2AWqx4CgCA&amp;bvm=bv.44770516,d.b2I&amp;psig=AFQjCNE8iPzJ13ajptwUdPZkmbhsJVmj0Q&amp;ust=1365458603741063"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6.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www.google.com/url?sa=i&amp;rct=j&amp;q=&amp;esrc=s&amp;frm=1&amp;source=images&amp;cd=&amp;cad=rja&amp;docid=7ET418aQ3tsN2M&amp;tbnid=wY6TY9N8VlPWwM:&amp;ved=0CAUQjRw&amp;url=http://www.afewwildhairs.com/2013/02/08/the-pepe-le-pew-of-the-post-office/&amp;ei=DrEJUr7WCOWDiwLMmYHYCA&amp;bvm=bv.50500085,d.aWc&amp;psig=AFQjCNHz_uMNiF8zSkaSxMi9UKWvA4QIvQ&amp;ust=1376453214980778" TargetMode="Externa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26.png"/><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m/url?sa=i&amp;rct=j&amp;q=&amp;esrc=s&amp;frm=1&amp;source=images&amp;cd=&amp;cad=rja&amp;docid=uWb010zQSfxJnM&amp;tbnid=jEswCeESOU5lHM:&amp;ved=0CAUQjRw&amp;url=http://zenoferox.blogspot.com/2012/08/one-ringy-dingy-two-ringy-dingy.html&amp;ei=W-VhUYeKGqHN2QXFq4CoAQ&amp;psig=AFQjCNF7laAQt8_DDApsA4fjg9-UQcyJ_Q&amp;ust=1365456553114223"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a:extLst>
              <a:ext uri="{FF2B5EF4-FFF2-40B4-BE49-F238E27FC236}">
                <a16:creationId xmlns:a16="http://schemas.microsoft.com/office/drawing/2014/main" id="{9B7BF3A3-A024-4C75-B2C5-D3DFA2B1CA53}"/>
              </a:ext>
            </a:extLst>
          </p:cNvPr>
          <p:cNvSpPr txBox="1">
            <a:spLocks noChangeArrowheads="1"/>
          </p:cNvSpPr>
          <p:nvPr/>
        </p:nvSpPr>
        <p:spPr bwMode="auto">
          <a:xfrm>
            <a:off x="7308187" y="5481481"/>
            <a:ext cx="1841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1600">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r" fontAlgn="base">
              <a:spcBef>
                <a:spcPct val="0"/>
              </a:spcBef>
              <a:spcAft>
                <a:spcPct val="0"/>
              </a:spcAft>
              <a:buNone/>
            </a:pPr>
            <a:r>
              <a:rPr lang="en-US" altLang="en-US" sz="900" dirty="0">
                <a:solidFill>
                  <a:srgbClr val="3333CC"/>
                </a:solidFill>
              </a:rPr>
              <a:t>Biggs Chapter</a:t>
            </a:r>
          </a:p>
          <a:p>
            <a:pPr algn="r" fontAlgn="base">
              <a:spcBef>
                <a:spcPct val="0"/>
              </a:spcBef>
              <a:spcAft>
                <a:spcPct val="0"/>
              </a:spcAft>
              <a:buNone/>
            </a:pPr>
            <a:r>
              <a:rPr lang="en-US" altLang="en-US" sz="900" dirty="0">
                <a:solidFill>
                  <a:srgbClr val="3333CC"/>
                </a:solidFill>
              </a:rPr>
              <a:t>North San Diego County</a:t>
            </a:r>
          </a:p>
          <a:p>
            <a:pPr algn="r" fontAlgn="base">
              <a:spcBef>
                <a:spcPct val="0"/>
              </a:spcBef>
              <a:spcAft>
                <a:spcPct val="0"/>
              </a:spcAft>
              <a:buNone/>
            </a:pPr>
            <a:r>
              <a:rPr lang="en-US" altLang="en-US" sz="900" dirty="0">
                <a:solidFill>
                  <a:srgbClr val="3333CC"/>
                </a:solidFill>
              </a:rPr>
              <a:t>Harley Owners Group</a:t>
            </a:r>
          </a:p>
          <a:p>
            <a:pPr algn="r" fontAlgn="base">
              <a:spcBef>
                <a:spcPct val="0"/>
              </a:spcBef>
              <a:spcAft>
                <a:spcPct val="0"/>
              </a:spcAft>
              <a:buNone/>
            </a:pPr>
            <a:r>
              <a:rPr lang="en-US" altLang="en-US" sz="900" dirty="0">
                <a:solidFill>
                  <a:srgbClr val="3333CC"/>
                </a:solidFill>
              </a:rPr>
              <a:t>P.O. Box 610</a:t>
            </a:r>
          </a:p>
          <a:p>
            <a:pPr algn="r" fontAlgn="base">
              <a:spcBef>
                <a:spcPct val="0"/>
              </a:spcBef>
              <a:spcAft>
                <a:spcPct val="0"/>
              </a:spcAft>
              <a:buNone/>
            </a:pPr>
            <a:r>
              <a:rPr lang="en-US" altLang="en-US" sz="900" dirty="0">
                <a:solidFill>
                  <a:srgbClr val="3333CC"/>
                </a:solidFill>
              </a:rPr>
              <a:t>San Marcos, CA  92079</a:t>
            </a:r>
          </a:p>
          <a:p>
            <a:pPr algn="r" eaLnBrk="1" hangingPunct="1">
              <a:spcBef>
                <a:spcPct val="0"/>
              </a:spcBef>
              <a:buFontTx/>
              <a:buNone/>
            </a:pPr>
            <a:endParaRPr lang="en-US" altLang="en-US" sz="900" dirty="0">
              <a:solidFill>
                <a:schemeClr val="accent2"/>
              </a:solidFill>
            </a:endParaRPr>
          </a:p>
          <a:p>
            <a:pPr algn="r" eaLnBrk="1" hangingPunct="1">
              <a:spcBef>
                <a:spcPct val="0"/>
              </a:spcBef>
              <a:buFontTx/>
              <a:buNone/>
            </a:pPr>
            <a:r>
              <a:rPr lang="en-US" altLang="en-US" sz="900" dirty="0">
                <a:solidFill>
                  <a:srgbClr val="FF3300"/>
                </a:solidFill>
              </a:rPr>
              <a:t>Website:  BiggsHOG.com</a:t>
            </a:r>
          </a:p>
          <a:p>
            <a:pPr algn="r" eaLnBrk="1" hangingPunct="1">
              <a:spcBef>
                <a:spcPct val="0"/>
              </a:spcBef>
              <a:buFontTx/>
              <a:buNone/>
            </a:pPr>
            <a:r>
              <a:rPr lang="en-US" altLang="en-US" sz="900" dirty="0">
                <a:solidFill>
                  <a:srgbClr val="FF3300"/>
                </a:solidFill>
              </a:rPr>
              <a:t>Ride Line:  760-736-2920</a:t>
            </a:r>
          </a:p>
        </p:txBody>
      </p:sp>
      <p:sp>
        <p:nvSpPr>
          <p:cNvPr id="11" name="Title 10">
            <a:extLst>
              <a:ext uri="{FF2B5EF4-FFF2-40B4-BE49-F238E27FC236}">
                <a16:creationId xmlns:a16="http://schemas.microsoft.com/office/drawing/2014/main" id="{4060682A-09BA-43CF-ABE2-79D17ADD0245}"/>
              </a:ext>
            </a:extLst>
          </p:cNvPr>
          <p:cNvSpPr>
            <a:spLocks noGrp="1"/>
          </p:cNvSpPr>
          <p:nvPr>
            <p:ph type="title"/>
          </p:nvPr>
        </p:nvSpPr>
        <p:spPr/>
        <p:txBody>
          <a:bodyPr/>
          <a:lstStyle/>
          <a:p>
            <a:r>
              <a:rPr lang="en-US" dirty="0"/>
              <a:t>Formation Riding 201</a:t>
            </a:r>
          </a:p>
        </p:txBody>
      </p:sp>
      <p:pic>
        <p:nvPicPr>
          <p:cNvPr id="15441" name="Picture 81" descr="C:\Users\Owner\Documents\Documents\Safety\LD F-201\LD approach vi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1905000"/>
            <a:ext cx="6096000" cy="40767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E47D315-3A8E-44C8-8FA8-C071A98C8FF0}"/>
              </a:ext>
            </a:extLst>
          </p:cNvPr>
          <p:cNvSpPr txBox="1"/>
          <p:nvPr/>
        </p:nvSpPr>
        <p:spPr>
          <a:xfrm>
            <a:off x="762000" y="1445719"/>
            <a:ext cx="7162800" cy="369332"/>
          </a:xfrm>
          <a:prstGeom prst="rect">
            <a:avLst/>
          </a:prstGeom>
          <a:noFill/>
        </p:spPr>
        <p:txBody>
          <a:bodyPr wrap="square" rtlCol="0">
            <a:spAutoFit/>
          </a:bodyPr>
          <a:lstStyle/>
          <a:p>
            <a:pPr algn="ctr"/>
            <a:r>
              <a:rPr lang="en-US" dirty="0">
                <a:latin typeface="Comic Sans MS" pitchFamily="66" charset="0"/>
              </a:rPr>
              <a:t>Focusing on Issues Pertinent to Chapter Long-Distance Rides</a:t>
            </a:r>
          </a:p>
        </p:txBody>
      </p:sp>
    </p:spTree>
    <p:extLst>
      <p:ext uri="{BB962C8B-B14F-4D97-AF65-F5344CB8AC3E}">
        <p14:creationId xmlns:p14="http://schemas.microsoft.com/office/powerpoint/2010/main" val="359975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56" name="Picture 4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4006" y="1363535"/>
            <a:ext cx="2390034" cy="123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82873" y="3130538"/>
            <a:ext cx="8000999" cy="2677656"/>
          </a:xfrm>
          <a:prstGeom prst="rect">
            <a:avLst/>
          </a:prstGeom>
          <a:noFill/>
        </p:spPr>
        <p:txBody>
          <a:bodyPr wrap="square" rtlCol="0">
            <a:spAutoFit/>
          </a:bodyPr>
          <a:lstStyle/>
          <a:p>
            <a:r>
              <a:rPr lang="en-US" sz="2400" dirty="0">
                <a:latin typeface="Comic Sans MS" pitchFamily="66" charset="0"/>
              </a:rPr>
              <a:t>During the day rides and the ride back home, road guards are free to change groups based upon their personal preferences for that particular trip. </a:t>
            </a:r>
          </a:p>
          <a:p>
            <a:endParaRPr lang="en-US" sz="2400" dirty="0"/>
          </a:p>
          <a:p>
            <a:r>
              <a:rPr lang="en-US" sz="2400" dirty="0">
                <a:latin typeface="Comic Sans MS" pitchFamily="66" charset="0"/>
              </a:rPr>
              <a:t>This means that the groups on day rides and the ride home won’t necessarily be the same as the original groups.  In any case, you will not be left alone.</a:t>
            </a:r>
            <a:endParaRPr lang="en-US" dirty="0"/>
          </a:p>
        </p:txBody>
      </p:sp>
      <p:sp>
        <p:nvSpPr>
          <p:cNvPr id="14" name="Down Arrow 13"/>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Title 14">
            <a:extLst>
              <a:ext uri="{FF2B5EF4-FFF2-40B4-BE49-F238E27FC236}">
                <a16:creationId xmlns:a16="http://schemas.microsoft.com/office/drawing/2014/main" id="{E9387FFF-9F3E-420D-B433-4BE53735C2AE}"/>
              </a:ext>
            </a:extLst>
          </p:cNvPr>
          <p:cNvSpPr>
            <a:spLocks noGrp="1"/>
          </p:cNvSpPr>
          <p:nvPr>
            <p:ph type="title"/>
          </p:nvPr>
        </p:nvSpPr>
        <p:spPr/>
        <p:txBody>
          <a:bodyPr/>
          <a:lstStyle/>
          <a:p>
            <a:r>
              <a:rPr lang="en-US" dirty="0"/>
              <a:t>A Word About Our Road Guards</a:t>
            </a:r>
          </a:p>
        </p:txBody>
      </p:sp>
      <p:sp>
        <p:nvSpPr>
          <p:cNvPr id="17" name="Date Placeholder 16">
            <a:extLst>
              <a:ext uri="{FF2B5EF4-FFF2-40B4-BE49-F238E27FC236}">
                <a16:creationId xmlns:a16="http://schemas.microsoft.com/office/drawing/2014/main" id="{F2C85732-4529-4B05-848A-F81C1FD649FF}"/>
              </a:ext>
            </a:extLst>
          </p:cNvPr>
          <p:cNvSpPr>
            <a:spLocks noGrp="1"/>
          </p:cNvSpPr>
          <p:nvPr>
            <p:ph type="dt" sz="half" idx="10"/>
          </p:nvPr>
        </p:nvSpPr>
        <p:spPr/>
        <p:txBody>
          <a:bodyPr/>
          <a:lstStyle/>
          <a:p>
            <a:r>
              <a:rPr lang="en-US"/>
              <a:t>Formation 201</a:t>
            </a:r>
            <a:endParaRPr lang="en-US" dirty="0"/>
          </a:p>
        </p:txBody>
      </p:sp>
      <p:sp>
        <p:nvSpPr>
          <p:cNvPr id="18" name="Footer Placeholder 17">
            <a:extLst>
              <a:ext uri="{FF2B5EF4-FFF2-40B4-BE49-F238E27FC236}">
                <a16:creationId xmlns:a16="http://schemas.microsoft.com/office/drawing/2014/main" id="{B49BE81D-AB97-4A91-BB6A-841AF5421B71}"/>
              </a:ext>
            </a:extLst>
          </p:cNvPr>
          <p:cNvSpPr>
            <a:spLocks noGrp="1"/>
          </p:cNvSpPr>
          <p:nvPr>
            <p:ph type="ftr" sz="quarter" idx="11"/>
          </p:nvPr>
        </p:nvSpPr>
        <p:spPr/>
        <p:txBody>
          <a:bodyPr/>
          <a:lstStyle/>
          <a:p>
            <a:r>
              <a:rPr lang="en-US"/>
              <a:t>Biggs Chapter North San Diego County H.O.G.</a:t>
            </a:r>
            <a:endParaRPr lang="en-US" dirty="0"/>
          </a:p>
        </p:txBody>
      </p:sp>
      <p:sp>
        <p:nvSpPr>
          <p:cNvPr id="19" name="Slide Number Placeholder 18">
            <a:extLst>
              <a:ext uri="{FF2B5EF4-FFF2-40B4-BE49-F238E27FC236}">
                <a16:creationId xmlns:a16="http://schemas.microsoft.com/office/drawing/2014/main" id="{2440E236-0B09-4C2C-A112-C7261B365CDD}"/>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21" name="TextBox 20">
            <a:extLst>
              <a:ext uri="{FF2B5EF4-FFF2-40B4-BE49-F238E27FC236}">
                <a16:creationId xmlns:a16="http://schemas.microsoft.com/office/drawing/2014/main" id="{A1EE028A-158A-4EAB-98A6-0BB66A552C53}"/>
              </a:ext>
            </a:extLst>
          </p:cNvPr>
          <p:cNvSpPr txBox="1"/>
          <p:nvPr/>
        </p:nvSpPr>
        <p:spPr>
          <a:xfrm>
            <a:off x="607721" y="1345313"/>
            <a:ext cx="5791423" cy="1569660"/>
          </a:xfrm>
          <a:prstGeom prst="rect">
            <a:avLst/>
          </a:prstGeom>
          <a:noFill/>
        </p:spPr>
        <p:txBody>
          <a:bodyPr wrap="square" rtlCol="0">
            <a:spAutoFit/>
          </a:bodyPr>
          <a:lstStyle/>
          <a:p>
            <a:r>
              <a:rPr lang="en-US" sz="2400" dirty="0">
                <a:latin typeface="Comic Sans MS" pitchFamily="66" charset="0"/>
              </a:rPr>
              <a:t>On most LD and overnight trips, arrival at the destination marks the end of the formal road guard assignments for the trip.</a:t>
            </a:r>
            <a:endParaRPr lang="en-US" dirty="0"/>
          </a:p>
        </p:txBody>
      </p:sp>
    </p:spTree>
    <p:extLst>
      <p:ext uri="{BB962C8B-B14F-4D97-AF65-F5344CB8AC3E}">
        <p14:creationId xmlns:p14="http://schemas.microsoft.com/office/powerpoint/2010/main" val="382642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6000"/>
                            </p:stCondLst>
                            <p:childTnLst>
                              <p:par>
                                <p:cTn id="16" presetID="1" presetClass="exit"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600200"/>
            <a:ext cx="8077200" cy="3323987"/>
          </a:xfrm>
          <a:prstGeom prst="rect">
            <a:avLst/>
          </a:prstGeom>
          <a:noFill/>
        </p:spPr>
        <p:txBody>
          <a:bodyPr wrap="square" rtlCol="0">
            <a:spAutoFit/>
          </a:bodyPr>
          <a:lstStyle/>
          <a:p>
            <a:pPr marL="285750" indent="-285750">
              <a:buFont typeface="Wingdings" pitchFamily="2" charset="2"/>
              <a:buChar char="Ø"/>
            </a:pPr>
            <a:r>
              <a:rPr lang="en-US" sz="2400" dirty="0">
                <a:latin typeface="Comic Sans MS" pitchFamily="66" charset="0"/>
              </a:rPr>
              <a:t>Sign up is required for both of these trips.  </a:t>
            </a:r>
          </a:p>
          <a:p>
            <a:pPr marL="285750" indent="-285750">
              <a:buFont typeface="Wingdings" pitchFamily="2" charset="2"/>
              <a:buChar char="Ø"/>
            </a:pPr>
            <a:r>
              <a:rPr lang="en-US" sz="2400" dirty="0">
                <a:latin typeface="Comic Sans MS" pitchFamily="66" charset="0"/>
              </a:rPr>
              <a:t>LD coordinator selects hotel, arranges group rates and publishes booking information.  You are responsible for making your own hotel reservations.  Do not cancel without first contacting LD coordinator.</a:t>
            </a:r>
          </a:p>
          <a:p>
            <a:pPr marL="285750" indent="-285750">
              <a:buFont typeface="Wingdings" pitchFamily="2" charset="2"/>
              <a:buChar char="Ø"/>
            </a:pPr>
            <a:r>
              <a:rPr lang="en-US" sz="2400" dirty="0">
                <a:latin typeface="Comic Sans MS" pitchFamily="66" charset="0"/>
              </a:rPr>
              <a:t>Groups are pre-assigned.  Please let LD coordinator know in advance of any special requests.</a:t>
            </a:r>
          </a:p>
          <a:p>
            <a:endParaRPr lang="en-US" dirty="0"/>
          </a:p>
        </p:txBody>
      </p:sp>
      <p:sp>
        <p:nvSpPr>
          <p:cNvPr id="8" name="Down Arrow 7"/>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Date Placeholder 4">
            <a:extLst>
              <a:ext uri="{FF2B5EF4-FFF2-40B4-BE49-F238E27FC236}">
                <a16:creationId xmlns:a16="http://schemas.microsoft.com/office/drawing/2014/main" id="{5549B0C3-2E62-4740-A168-1B438DFED760}"/>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C7D0FB96-1C18-4BE5-BEBD-0FEE8DCEA92A}"/>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11</a:t>
            </a:fld>
            <a:endParaRPr lang="en-US"/>
          </a:p>
        </p:txBody>
      </p:sp>
      <p:sp>
        <p:nvSpPr>
          <p:cNvPr id="4" name="Title 3">
            <a:extLst>
              <a:ext uri="{FF2B5EF4-FFF2-40B4-BE49-F238E27FC236}">
                <a16:creationId xmlns:a16="http://schemas.microsoft.com/office/drawing/2014/main" id="{F9F25735-CB43-40C0-91A2-03A57020DD1D}"/>
              </a:ext>
            </a:extLst>
          </p:cNvPr>
          <p:cNvSpPr>
            <a:spLocks noGrp="1"/>
          </p:cNvSpPr>
          <p:nvPr>
            <p:ph type="title"/>
          </p:nvPr>
        </p:nvSpPr>
        <p:spPr/>
        <p:txBody>
          <a:bodyPr/>
          <a:lstStyle/>
          <a:p>
            <a:r>
              <a:rPr lang="en-US" dirty="0"/>
              <a:t>Overview of Long-Distance and Overnighters</a:t>
            </a:r>
          </a:p>
        </p:txBody>
      </p:sp>
    </p:spTree>
    <p:extLst>
      <p:ext uri="{BB962C8B-B14F-4D97-AF65-F5344CB8AC3E}">
        <p14:creationId xmlns:p14="http://schemas.microsoft.com/office/powerpoint/2010/main" val="194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par>
                          <p:cTn id="13" fill="hold">
                            <p:stCondLst>
                              <p:cond delay="1000"/>
                            </p:stCondLst>
                            <p:childTnLst>
                              <p:par>
                                <p:cTn id="14" presetID="1" presetClass="exit"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1371600"/>
            <a:ext cx="8077200" cy="4431983"/>
          </a:xfrm>
          <a:prstGeom prst="rect">
            <a:avLst/>
          </a:prstGeom>
          <a:noFill/>
        </p:spPr>
        <p:txBody>
          <a:bodyPr wrap="square" rtlCol="0">
            <a:spAutoFit/>
          </a:bodyPr>
          <a:lstStyle/>
          <a:p>
            <a:pPr algn="ctr"/>
            <a:endParaRPr lang="en-US" sz="2400" dirty="0">
              <a:latin typeface="Comic Sans MS" pitchFamily="66" charset="0"/>
            </a:endParaRPr>
          </a:p>
          <a:p>
            <a:pPr marL="285750" indent="-285750">
              <a:buFont typeface="Wingdings" pitchFamily="2" charset="2"/>
              <a:buChar char="Ø"/>
            </a:pPr>
            <a:r>
              <a:rPr lang="en-US" sz="2400" dirty="0">
                <a:latin typeface="Comic Sans MS" pitchFamily="66" charset="0"/>
              </a:rPr>
              <a:t>Trips often include a scheduled stop for breakfast but no other meal stops.  </a:t>
            </a:r>
          </a:p>
          <a:p>
            <a:pPr marL="285750" indent="-285750">
              <a:buFont typeface="Wingdings" pitchFamily="2" charset="2"/>
              <a:buChar char="Ø"/>
            </a:pPr>
            <a:endParaRPr lang="en-US" sz="2400" dirty="0">
              <a:latin typeface="Comic Sans MS" pitchFamily="66" charset="0"/>
            </a:endParaRPr>
          </a:p>
          <a:p>
            <a:pPr marL="285750" indent="-285750">
              <a:buFont typeface="Wingdings" pitchFamily="2" charset="2"/>
              <a:buChar char="Ø"/>
            </a:pPr>
            <a:r>
              <a:rPr lang="en-US" sz="2400" dirty="0">
                <a:latin typeface="Comic Sans MS" pitchFamily="66" charset="0"/>
              </a:rPr>
              <a:t>Gas / rest / snack stops are scheduled at approximately every 80-100 miles.</a:t>
            </a:r>
          </a:p>
          <a:p>
            <a:pPr marL="285750" indent="-285750">
              <a:buFont typeface="Wingdings" pitchFamily="2" charset="2"/>
              <a:buChar char="Ø"/>
            </a:pPr>
            <a:endParaRPr lang="en-US" sz="2400" dirty="0">
              <a:latin typeface="Comic Sans MS" pitchFamily="66" charset="0"/>
            </a:endParaRPr>
          </a:p>
          <a:p>
            <a:pPr marL="285750" indent="-285750">
              <a:buFont typeface="Wingdings" pitchFamily="2" charset="2"/>
              <a:buChar char="Ø"/>
            </a:pPr>
            <a:r>
              <a:rPr lang="en-US" sz="2400" dirty="0">
                <a:latin typeface="Comic Sans MS" pitchFamily="66" charset="0"/>
              </a:rPr>
              <a:t>On LD trips, optional day rides at the destination are available. Return trip home is much less structured.  Times and groups will vary. </a:t>
            </a:r>
          </a:p>
          <a:p>
            <a:pPr marL="285750" indent="-285750">
              <a:buFont typeface="Wingdings" pitchFamily="2" charset="2"/>
              <a:buChar char="Ø"/>
            </a:pPr>
            <a:endParaRPr lang="en-US" sz="2400" dirty="0">
              <a:latin typeface="Comic Sans MS" pitchFamily="66" charset="0"/>
            </a:endParaRPr>
          </a:p>
          <a:p>
            <a:endParaRPr lang="en-US" dirty="0"/>
          </a:p>
        </p:txBody>
      </p:sp>
      <p:sp>
        <p:nvSpPr>
          <p:cNvPr id="3" name="Slide Number Placeholder 2"/>
          <p:cNvSpPr>
            <a:spLocks noGrp="1"/>
          </p:cNvSpPr>
          <p:nvPr>
            <p:ph type="sldNum" sz="quarter" idx="4"/>
          </p:nvPr>
        </p:nvSpPr>
        <p:spPr>
          <a:xfrm>
            <a:off x="6575946" y="6316685"/>
            <a:ext cx="2133600" cy="365125"/>
          </a:xfrm>
        </p:spPr>
        <p:txBody>
          <a:bodyPr/>
          <a:lstStyle/>
          <a:p>
            <a:fld id="{B6F15528-21DE-4FAA-801E-634DDDAF4B2B}" type="slidenum">
              <a:rPr lang="en-US" smtClean="0"/>
              <a:pPr/>
              <a:t>12</a:t>
            </a:fld>
            <a:endParaRPr lang="en-US"/>
          </a:p>
        </p:txBody>
      </p:sp>
      <p:sp>
        <p:nvSpPr>
          <p:cNvPr id="4" name="Date Placeholder 3">
            <a:extLst>
              <a:ext uri="{FF2B5EF4-FFF2-40B4-BE49-F238E27FC236}">
                <a16:creationId xmlns:a16="http://schemas.microsoft.com/office/drawing/2014/main" id="{627BEDF7-78FE-4FC1-BC65-DED608E2976B}"/>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9D7388AB-9EE1-4858-9B38-AAB9707DB061}"/>
              </a:ext>
            </a:extLst>
          </p:cNvPr>
          <p:cNvSpPr>
            <a:spLocks noGrp="1"/>
          </p:cNvSpPr>
          <p:nvPr>
            <p:ph type="ftr" sz="quarter" idx="3"/>
          </p:nvPr>
        </p:nvSpPr>
        <p:spPr/>
        <p:txBody>
          <a:bodyPr/>
          <a:lstStyle/>
          <a:p>
            <a:r>
              <a:rPr lang="en-US">
                <a:latin typeface="Comic Sans MS" pitchFamily="66" charset="0"/>
              </a:rPr>
              <a:t>Biggs Chapter North San Diego County H.O.G.</a:t>
            </a:r>
            <a:endParaRPr lang="en-US" dirty="0"/>
          </a:p>
        </p:txBody>
      </p:sp>
      <p:sp>
        <p:nvSpPr>
          <p:cNvPr id="11" name="Title 3">
            <a:extLst>
              <a:ext uri="{FF2B5EF4-FFF2-40B4-BE49-F238E27FC236}">
                <a16:creationId xmlns:a16="http://schemas.microsoft.com/office/drawing/2014/main" id="{34F0C604-BEA8-4AF7-AA06-838F485812F2}"/>
              </a:ext>
            </a:extLst>
          </p:cNvPr>
          <p:cNvSpPr>
            <a:spLocks noGrp="1"/>
          </p:cNvSpPr>
          <p:nvPr>
            <p:ph type="title"/>
          </p:nvPr>
        </p:nvSpPr>
        <p:spPr>
          <a:xfrm>
            <a:off x="2057400" y="176190"/>
            <a:ext cx="6400800" cy="1066800"/>
          </a:xfrm>
        </p:spPr>
        <p:txBody>
          <a:bodyPr/>
          <a:lstStyle/>
          <a:p>
            <a:r>
              <a:rPr lang="en-US" dirty="0"/>
              <a:t>Overview of Long-Distance and Overnighters - Cont’d</a:t>
            </a:r>
          </a:p>
        </p:txBody>
      </p:sp>
    </p:spTree>
    <p:extLst>
      <p:ext uri="{BB962C8B-B14F-4D97-AF65-F5344CB8AC3E}">
        <p14:creationId xmlns:p14="http://schemas.microsoft.com/office/powerpoint/2010/main" val="344100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solidFill>
                  <a:schemeClr val="bg1">
                    <a:lumMod val="65000"/>
                  </a:schemeClr>
                </a:solidFill>
                <a:latin typeface="Comic Sans MS" pitchFamily="66" charset="0"/>
              </a:rPr>
              <a:t>Introduction</a:t>
            </a:r>
          </a:p>
          <a:p>
            <a:pPr marL="742950" indent="-742950">
              <a:buFont typeface="+mj-lt"/>
              <a:buAutoNum type="arabicPeriod"/>
            </a:pPr>
            <a:r>
              <a:rPr lang="en-US" sz="4000" dirty="0">
                <a:latin typeface="Comic Sans MS" pitchFamily="66" charset="0"/>
              </a:rPr>
              <a:t>Before the Ride</a:t>
            </a:r>
          </a:p>
          <a:p>
            <a:pPr marL="742950" indent="-742950">
              <a:buFont typeface="+mj-lt"/>
              <a:buAutoNum type="arabicPeriod"/>
            </a:pPr>
            <a:r>
              <a:rPr lang="en-US" sz="4000" dirty="0">
                <a:solidFill>
                  <a:schemeClr val="bg1">
                    <a:lumMod val="65000"/>
                  </a:schemeClr>
                </a:solidFill>
                <a:latin typeface="Comic Sans MS" pitchFamily="66" charset="0"/>
              </a:rPr>
              <a:t>The Ride</a:t>
            </a:r>
          </a:p>
          <a:p>
            <a:pPr marL="742950" indent="-742950">
              <a:buFont typeface="+mj-lt"/>
              <a:buAutoNum type="arabicPeriod"/>
            </a:pPr>
            <a:r>
              <a:rPr lang="en-US" sz="4000" dirty="0">
                <a:solidFill>
                  <a:schemeClr val="bg1">
                    <a:lumMod val="65000"/>
                  </a:schemeClr>
                </a:solidFill>
                <a:latin typeface="Comic Sans MS" pitchFamily="66" charset="0"/>
              </a:rPr>
              <a:t>The Destination</a:t>
            </a:r>
          </a:p>
          <a:p>
            <a:pPr marL="742950" indent="-742950">
              <a:buFont typeface="+mj-lt"/>
              <a:buAutoNum type="arabicPeriod"/>
            </a:pPr>
            <a:r>
              <a:rPr lang="en-US" sz="4000" dirty="0">
                <a:solidFill>
                  <a:schemeClr val="bg1">
                    <a:lumMod val="65000"/>
                  </a:schemeClr>
                </a:solidFill>
                <a:latin typeface="Comic Sans MS" pitchFamily="66" charset="0"/>
              </a:rPr>
              <a:t>The Ride Home</a:t>
            </a:r>
          </a:p>
          <a:p>
            <a:pPr marL="742950" indent="-742950">
              <a:buFont typeface="+mj-lt"/>
              <a:buAutoNum type="arabicPeriod"/>
            </a:pPr>
            <a:r>
              <a:rPr lang="en-US" sz="4000" dirty="0">
                <a:solidFill>
                  <a:schemeClr val="bg1">
                    <a:lumMod val="65000"/>
                  </a:schemeClr>
                </a:solidFill>
                <a:latin typeface="Comic Sans MS" pitchFamily="66" charset="0"/>
              </a:rPr>
              <a:t>After the Ride</a:t>
            </a:r>
          </a:p>
        </p:txBody>
      </p:sp>
      <p:sp>
        <p:nvSpPr>
          <p:cNvPr id="4" name="Date Placeholder 3">
            <a:extLst>
              <a:ext uri="{FF2B5EF4-FFF2-40B4-BE49-F238E27FC236}">
                <a16:creationId xmlns:a16="http://schemas.microsoft.com/office/drawing/2014/main" id="{13009CFA-963B-48FA-AC16-B184A7D79807}"/>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26F42641-91BF-41E1-AE68-16699DBC4D23}"/>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13</a:t>
            </a:fld>
            <a:endParaRPr lang="en-US"/>
          </a:p>
        </p:txBody>
      </p:sp>
      <p:sp>
        <p:nvSpPr>
          <p:cNvPr id="9" name="Title 8">
            <a:extLst>
              <a:ext uri="{FF2B5EF4-FFF2-40B4-BE49-F238E27FC236}">
                <a16:creationId xmlns:a16="http://schemas.microsoft.com/office/drawing/2014/main" id="{6B76934D-4897-4FF0-964F-39E0CD9DED76}"/>
              </a:ext>
            </a:extLst>
          </p:cNvPr>
          <p:cNvSpPr>
            <a:spLocks noGrp="1"/>
          </p:cNvSpPr>
          <p:nvPr>
            <p:ph type="title"/>
          </p:nvPr>
        </p:nvSpPr>
        <p:spPr/>
        <p:txBody>
          <a:bodyPr/>
          <a:lstStyle/>
          <a:p>
            <a:r>
              <a:rPr lang="en-US" dirty="0"/>
              <a:t>Formation 201 Structure</a:t>
            </a:r>
          </a:p>
        </p:txBody>
      </p:sp>
    </p:spTree>
    <p:extLst>
      <p:ext uri="{BB962C8B-B14F-4D97-AF65-F5344CB8AC3E}">
        <p14:creationId xmlns:p14="http://schemas.microsoft.com/office/powerpoint/2010/main" val="41563133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092404"/>
            <a:ext cx="8382000" cy="3323987"/>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Have you attended Formation 101?  Are your skills where they need to be?</a:t>
            </a:r>
          </a:p>
          <a:p>
            <a:pPr marL="342900" indent="-342900">
              <a:buFont typeface="Wingdings" pitchFamily="2" charset="2"/>
              <a:buChar char="ü"/>
            </a:pPr>
            <a:r>
              <a:rPr lang="en-US" sz="2400" dirty="0">
                <a:latin typeface="Comic Sans MS" pitchFamily="66" charset="0"/>
              </a:rPr>
              <a:t>Are you able to handle distances as described in the packet?</a:t>
            </a:r>
          </a:p>
          <a:p>
            <a:pPr marL="342900" indent="-342900">
              <a:buFont typeface="Wingdings" pitchFamily="2" charset="2"/>
              <a:buChar char="ü"/>
            </a:pPr>
            <a:r>
              <a:rPr lang="en-US" sz="2400" dirty="0">
                <a:latin typeface="Comic Sans MS" pitchFamily="66" charset="0"/>
              </a:rPr>
              <a:t>Are you able to handle challenges of heat, cold, rain, </a:t>
            </a:r>
            <a:r>
              <a:rPr lang="en-US" sz="2400" dirty="0" err="1">
                <a:latin typeface="Comic Sans MS" pitchFamily="66" charset="0"/>
              </a:rPr>
              <a:t>twisties</a:t>
            </a:r>
            <a:r>
              <a:rPr lang="en-US" sz="2400" dirty="0">
                <a:latin typeface="Comic Sans MS" pitchFamily="66" charset="0"/>
              </a:rPr>
              <a:t> for long periods?</a:t>
            </a:r>
          </a:p>
          <a:p>
            <a:pPr marL="342900" indent="-342900">
              <a:buFont typeface="Wingdings" pitchFamily="2" charset="2"/>
              <a:buChar char="ü"/>
            </a:pPr>
            <a:r>
              <a:rPr lang="en-US" sz="2400" dirty="0">
                <a:latin typeface="Comic Sans MS" pitchFamily="66" charset="0"/>
              </a:rPr>
              <a:t>Are you able to maintain freeway speeds of up to for extended periods?</a:t>
            </a:r>
          </a:p>
          <a:p>
            <a:endParaRPr lang="en-US" dirty="0"/>
          </a:p>
        </p:txBody>
      </p:sp>
      <p:sp>
        <p:nvSpPr>
          <p:cNvPr id="5" name="Date Placeholder 4">
            <a:extLst>
              <a:ext uri="{FF2B5EF4-FFF2-40B4-BE49-F238E27FC236}">
                <a16:creationId xmlns:a16="http://schemas.microsoft.com/office/drawing/2014/main" id="{7DEDB86B-E8C1-4C1C-871C-0DE74F498133}"/>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2E3820F2-802F-4CE8-8486-B74174E065E6}"/>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14</a:t>
            </a:fld>
            <a:endParaRPr lang="en-US"/>
          </a:p>
        </p:txBody>
      </p:sp>
      <p:sp>
        <p:nvSpPr>
          <p:cNvPr id="13" name="Title 8">
            <a:extLst>
              <a:ext uri="{FF2B5EF4-FFF2-40B4-BE49-F238E27FC236}">
                <a16:creationId xmlns:a16="http://schemas.microsoft.com/office/drawing/2014/main" id="{F4D3879F-839A-497B-9E6D-42B837870CAF}"/>
              </a:ext>
            </a:extLst>
          </p:cNvPr>
          <p:cNvSpPr>
            <a:spLocks noGrp="1"/>
          </p:cNvSpPr>
          <p:nvPr>
            <p:ph type="title"/>
          </p:nvPr>
        </p:nvSpPr>
        <p:spPr/>
        <p:txBody>
          <a:bodyPr/>
          <a:lstStyle/>
          <a:p>
            <a:r>
              <a:rPr lang="en-US" dirty="0"/>
              <a:t>Are YOU Ready For The Trip?</a:t>
            </a:r>
          </a:p>
        </p:txBody>
      </p:sp>
      <p:sp>
        <p:nvSpPr>
          <p:cNvPr id="11" name="Down Arrow 10"/>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94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randombar(horizontal)">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7" dur="1000"/>
                                        <p:tgtEl>
                                          <p:spTgt spid="2">
                                            <p:txEl>
                                              <p:pRg st="3" end="3"/>
                                            </p:txEl>
                                          </p:spTgt>
                                        </p:tgtEl>
                                      </p:cBhvr>
                                    </p:animEffect>
                                  </p:childTnLst>
                                </p:cTn>
                              </p:par>
                            </p:childTnLst>
                          </p:cTn>
                        </p:par>
                        <p:par>
                          <p:cTn id="18" fill="hold">
                            <p:stCondLst>
                              <p:cond delay="1000"/>
                            </p:stCondLst>
                            <p:childTnLst>
                              <p:par>
                                <p:cTn id="19" presetID="1" presetClass="exit"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25917"/>
            <a:ext cx="8382000" cy="1846659"/>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Are you taking all of your “meds” along?</a:t>
            </a:r>
          </a:p>
          <a:p>
            <a:pPr marL="342900" indent="-342900">
              <a:buFont typeface="Wingdings" pitchFamily="2" charset="2"/>
              <a:buChar char="ü"/>
            </a:pPr>
            <a:r>
              <a:rPr lang="en-US" sz="2400" dirty="0">
                <a:latin typeface="Comic Sans MS" pitchFamily="66" charset="0"/>
              </a:rPr>
              <a:t>How about your </a:t>
            </a:r>
            <a:r>
              <a:rPr lang="en-US" sz="2400" dirty="0" err="1">
                <a:latin typeface="Comic Sans MS" pitchFamily="66" charset="0"/>
              </a:rPr>
              <a:t>epi</a:t>
            </a:r>
            <a:r>
              <a:rPr lang="en-US" sz="2400" dirty="0">
                <a:latin typeface="Comic Sans MS" pitchFamily="66" charset="0"/>
              </a:rPr>
              <a:t>-pen?</a:t>
            </a:r>
          </a:p>
          <a:p>
            <a:pPr marL="342900" indent="-342900">
              <a:buFont typeface="Wingdings" pitchFamily="2" charset="2"/>
              <a:buChar char="ü"/>
            </a:pPr>
            <a:r>
              <a:rPr lang="en-US" sz="2400" dirty="0">
                <a:latin typeface="Comic Sans MS" pitchFamily="66" charset="0"/>
              </a:rPr>
              <a:t>Do you have any medical issues that might impact your ability to ride?</a:t>
            </a:r>
          </a:p>
          <a:p>
            <a:endParaRPr lang="en-US" dirty="0"/>
          </a:p>
        </p:txBody>
      </p:sp>
      <p:sp>
        <p:nvSpPr>
          <p:cNvPr id="4" name="Slide Number Placeholder 3"/>
          <p:cNvSpPr>
            <a:spLocks noGrp="1"/>
          </p:cNvSpPr>
          <p:nvPr>
            <p:ph type="sldNum" sz="quarter" idx="4"/>
          </p:nvPr>
        </p:nvSpPr>
        <p:spPr>
          <a:xfrm>
            <a:off x="6575946" y="6316685"/>
            <a:ext cx="2133600" cy="365125"/>
          </a:xfrm>
        </p:spPr>
        <p:txBody>
          <a:bodyPr/>
          <a:lstStyle/>
          <a:p>
            <a:fld id="{B6F15528-21DE-4FAA-801E-634DDDAF4B2B}" type="slidenum">
              <a:rPr lang="en-US" smtClean="0"/>
              <a:pPr/>
              <a:t>15</a:t>
            </a:fld>
            <a:endParaRPr lang="en-US"/>
          </a:p>
        </p:txBody>
      </p:sp>
      <p:sp>
        <p:nvSpPr>
          <p:cNvPr id="11" name="Down Arrow 10"/>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Date Placeholder 4">
            <a:extLst>
              <a:ext uri="{FF2B5EF4-FFF2-40B4-BE49-F238E27FC236}">
                <a16:creationId xmlns:a16="http://schemas.microsoft.com/office/drawing/2014/main" id="{BB5CE67C-FD58-4AEA-BF3F-8206969369ED}"/>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CC443E51-95A6-4287-8501-C7CAE74C594B}"/>
              </a:ext>
            </a:extLst>
          </p:cNvPr>
          <p:cNvSpPr>
            <a:spLocks noGrp="1"/>
          </p:cNvSpPr>
          <p:nvPr>
            <p:ph type="ftr" sz="quarter" idx="3"/>
          </p:nvPr>
        </p:nvSpPr>
        <p:spPr/>
        <p:txBody>
          <a:bodyPr/>
          <a:lstStyle/>
          <a:p>
            <a:r>
              <a:rPr lang="en-US">
                <a:latin typeface="Comic Sans MS" pitchFamily="66" charset="0"/>
              </a:rPr>
              <a:t>Biggs Chapter North San Diego County H.O.G.</a:t>
            </a:r>
            <a:endParaRPr lang="en-US" dirty="0"/>
          </a:p>
        </p:txBody>
      </p:sp>
      <p:sp>
        <p:nvSpPr>
          <p:cNvPr id="13" name="Title 8">
            <a:extLst>
              <a:ext uri="{FF2B5EF4-FFF2-40B4-BE49-F238E27FC236}">
                <a16:creationId xmlns:a16="http://schemas.microsoft.com/office/drawing/2014/main" id="{CB431CF0-868A-4477-911F-9A4FBBAD5AE9}"/>
              </a:ext>
            </a:extLst>
          </p:cNvPr>
          <p:cNvSpPr>
            <a:spLocks noGrp="1"/>
          </p:cNvSpPr>
          <p:nvPr>
            <p:ph type="title"/>
          </p:nvPr>
        </p:nvSpPr>
        <p:spPr>
          <a:xfrm>
            <a:off x="2057400" y="176190"/>
            <a:ext cx="6400800" cy="1066800"/>
          </a:xfrm>
        </p:spPr>
        <p:txBody>
          <a:bodyPr/>
          <a:lstStyle/>
          <a:p>
            <a:r>
              <a:rPr lang="en-US" dirty="0"/>
              <a:t>Are YOU Ready For The Trip? – Cont’d</a:t>
            </a:r>
          </a:p>
        </p:txBody>
      </p:sp>
    </p:spTree>
    <p:extLst>
      <p:ext uri="{BB962C8B-B14F-4D97-AF65-F5344CB8AC3E}">
        <p14:creationId xmlns:p14="http://schemas.microsoft.com/office/powerpoint/2010/main" val="168624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092404"/>
            <a:ext cx="8305800" cy="2215991"/>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Do you have personal issues that will distract you while on the road?</a:t>
            </a:r>
          </a:p>
          <a:p>
            <a:pPr marL="342900" indent="-342900">
              <a:buFont typeface="Wingdings" pitchFamily="2" charset="2"/>
              <a:buChar char="ü"/>
            </a:pPr>
            <a:r>
              <a:rPr lang="en-US" sz="2400" dirty="0">
                <a:latin typeface="Comic Sans MS" pitchFamily="66" charset="0"/>
              </a:rPr>
              <a:t>Do you really dislike riding in certain conditions such as heat, cold, freeway, </a:t>
            </a:r>
            <a:r>
              <a:rPr lang="en-US" sz="2400" dirty="0" err="1">
                <a:latin typeface="Comic Sans MS" pitchFamily="66" charset="0"/>
              </a:rPr>
              <a:t>twisties</a:t>
            </a:r>
            <a:r>
              <a:rPr lang="en-US" sz="2400" dirty="0">
                <a:latin typeface="Comic Sans MS" pitchFamily="66" charset="0"/>
              </a:rPr>
              <a:t>, etc.?</a:t>
            </a:r>
          </a:p>
          <a:p>
            <a:endParaRPr lang="en-US" sz="2400" dirty="0">
              <a:latin typeface="Comic Sans MS" pitchFamily="66" charset="0"/>
            </a:endParaRPr>
          </a:p>
          <a:p>
            <a:endParaRPr lang="en-US" dirty="0"/>
          </a:p>
        </p:txBody>
      </p:sp>
      <p:pic>
        <p:nvPicPr>
          <p:cNvPr id="39955" name="Picture 19" descr="http://www.magerempowerment.com/v2/blog/wp-content/uploads/2012/01/worrying.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18616">
            <a:off x="6049010" y="3609952"/>
            <a:ext cx="2104390" cy="26801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20890437">
            <a:off x="765606" y="4026681"/>
            <a:ext cx="3810000" cy="1846659"/>
          </a:xfrm>
          <a:prstGeom prst="rect">
            <a:avLst/>
          </a:prstGeom>
          <a:noFill/>
        </p:spPr>
        <p:txBody>
          <a:bodyPr wrap="square" rtlCol="0">
            <a:spAutoFit/>
          </a:bodyPr>
          <a:lstStyle/>
          <a:p>
            <a:r>
              <a:rPr lang="en-US" sz="2400" dirty="0">
                <a:solidFill>
                  <a:srgbClr val="FF0000"/>
                </a:solidFill>
                <a:latin typeface="Comic Sans MS" pitchFamily="66" charset="0"/>
              </a:rPr>
              <a:t>If your head won’t be in the game, you could be a liability to yourself and others.</a:t>
            </a:r>
          </a:p>
          <a:p>
            <a:endParaRPr lang="en-US" dirty="0"/>
          </a:p>
        </p:txBody>
      </p:sp>
      <p:pic>
        <p:nvPicPr>
          <p:cNvPr id="12" name="Picture 52" descr="C:\Users\Owner\Documents\Documents\Safety\LD F-201\hourglass-icon[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BE88B970-E4E3-4992-A4A5-4ADB30E4DF27}"/>
              </a:ext>
            </a:extLst>
          </p:cNvPr>
          <p:cNvSpPr>
            <a:spLocks noGrp="1"/>
          </p:cNvSpPr>
          <p:nvPr>
            <p:ph type="dt" sz="half" idx="2"/>
          </p:nvPr>
        </p:nvSpPr>
        <p:spPr/>
        <p:txBody>
          <a:bodyPr/>
          <a:lstStyle/>
          <a:p>
            <a:r>
              <a:rPr lang="en-US"/>
              <a:t>Formation 201</a:t>
            </a:r>
            <a:endParaRPr lang="en-US" dirty="0"/>
          </a:p>
        </p:txBody>
      </p:sp>
      <p:sp>
        <p:nvSpPr>
          <p:cNvPr id="7" name="Footer Placeholder 6">
            <a:extLst>
              <a:ext uri="{FF2B5EF4-FFF2-40B4-BE49-F238E27FC236}">
                <a16:creationId xmlns:a16="http://schemas.microsoft.com/office/drawing/2014/main" id="{BF2CE7AD-C36B-4EB9-94FC-FBDC3DDF53B7}"/>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16</a:t>
            </a:fld>
            <a:endParaRPr lang="en-US"/>
          </a:p>
        </p:txBody>
      </p:sp>
      <p:sp>
        <p:nvSpPr>
          <p:cNvPr id="15" name="Title 8">
            <a:extLst>
              <a:ext uri="{FF2B5EF4-FFF2-40B4-BE49-F238E27FC236}">
                <a16:creationId xmlns:a16="http://schemas.microsoft.com/office/drawing/2014/main" id="{00CD43B6-DF42-4DC8-BFB7-66CC0C6A0F20}"/>
              </a:ext>
            </a:extLst>
          </p:cNvPr>
          <p:cNvSpPr>
            <a:spLocks noGrp="1"/>
          </p:cNvSpPr>
          <p:nvPr>
            <p:ph type="title"/>
          </p:nvPr>
        </p:nvSpPr>
        <p:spPr>
          <a:xfrm>
            <a:off x="1752600" y="176190"/>
            <a:ext cx="6956946" cy="1066800"/>
          </a:xfrm>
        </p:spPr>
        <p:txBody>
          <a:bodyPr/>
          <a:lstStyle/>
          <a:p>
            <a:r>
              <a:rPr lang="en-US" dirty="0"/>
              <a:t>Is Your HEAD Ready For The Trip?</a:t>
            </a:r>
          </a:p>
        </p:txBody>
      </p:sp>
    </p:spTree>
    <p:extLst>
      <p:ext uri="{BB962C8B-B14F-4D97-AF65-F5344CB8AC3E}">
        <p14:creationId xmlns:p14="http://schemas.microsoft.com/office/powerpoint/2010/main" val="360995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5000"/>
                                  </p:stCondLst>
                                  <p:childTnLst>
                                    <p:set>
                                      <p:cBhvr>
                                        <p:cTn id="9" dur="1" fill="hold">
                                          <p:stCondLst>
                                            <p:cond delay="0"/>
                                          </p:stCondLst>
                                        </p:cTn>
                                        <p:tgtEl>
                                          <p:spTgt spid="39955"/>
                                        </p:tgtEl>
                                        <p:attrNameLst>
                                          <p:attrName>style.visibility</p:attrName>
                                        </p:attrNameLst>
                                      </p:cBhvr>
                                      <p:to>
                                        <p:strVal val="visible"/>
                                      </p:to>
                                    </p:set>
                                    <p:animEffect transition="in" filter="fade">
                                      <p:cBhvr>
                                        <p:cTn id="10" dur="1000"/>
                                        <p:tgtEl>
                                          <p:spTgt spid="39955"/>
                                        </p:tgtEl>
                                      </p:cBhvr>
                                    </p:animEffect>
                                  </p:childTnLst>
                                </p:cTn>
                              </p:par>
                            </p:childTnLst>
                          </p:cTn>
                        </p:par>
                        <p:par>
                          <p:cTn id="11" fill="hold">
                            <p:stCondLst>
                              <p:cond delay="6000"/>
                            </p:stCondLst>
                            <p:childTnLst>
                              <p:par>
                                <p:cTn id="12" presetID="1" presetClass="exit" presetSubtype="0" fill="hold" nodeType="after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828800"/>
            <a:ext cx="8305800" cy="2215991"/>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Do you have an extra set of keys?</a:t>
            </a:r>
          </a:p>
          <a:p>
            <a:pPr marL="342900" indent="-342900">
              <a:buFont typeface="Wingdings" pitchFamily="2" charset="2"/>
              <a:buChar char="ü"/>
            </a:pPr>
            <a:r>
              <a:rPr lang="en-US" sz="2400" dirty="0">
                <a:latin typeface="Comic Sans MS" pitchFamily="66" charset="0"/>
              </a:rPr>
              <a:t>When did you last change your fob battery?</a:t>
            </a:r>
          </a:p>
          <a:p>
            <a:pPr marL="342900" indent="-342900">
              <a:buFont typeface="Wingdings" pitchFamily="2" charset="2"/>
              <a:buChar char="ü"/>
            </a:pPr>
            <a:r>
              <a:rPr lang="en-US" sz="2400" dirty="0">
                <a:latin typeface="Comic Sans MS" pitchFamily="66" charset="0"/>
              </a:rPr>
              <a:t>Battery is 2032 and cheap. Buy one tomorrow.</a:t>
            </a:r>
          </a:p>
          <a:p>
            <a:pPr marL="342900" indent="-342900">
              <a:buFont typeface="Wingdings" pitchFamily="2" charset="2"/>
              <a:buChar char="ü"/>
            </a:pPr>
            <a:r>
              <a:rPr lang="en-US" sz="2400" dirty="0">
                <a:latin typeface="Comic Sans MS" pitchFamily="66" charset="0"/>
              </a:rPr>
              <a:t>Can you disarm security system without fob?</a:t>
            </a:r>
          </a:p>
          <a:p>
            <a:pPr marL="342900" indent="-342900">
              <a:buFont typeface="Wingdings" pitchFamily="2" charset="2"/>
              <a:buChar char="ü"/>
            </a:pPr>
            <a:r>
              <a:rPr lang="en-US" sz="2400" dirty="0">
                <a:latin typeface="Comic Sans MS" pitchFamily="66" charset="0"/>
              </a:rPr>
              <a:t>Do you have multiple ways to purchase fuel?</a:t>
            </a:r>
          </a:p>
          <a:p>
            <a:endParaRPr lang="en-US" dirty="0"/>
          </a:p>
        </p:txBody>
      </p:sp>
      <p:sp>
        <p:nvSpPr>
          <p:cNvPr id="6" name="Date Placeholder 5">
            <a:extLst>
              <a:ext uri="{FF2B5EF4-FFF2-40B4-BE49-F238E27FC236}">
                <a16:creationId xmlns:a16="http://schemas.microsoft.com/office/drawing/2014/main" id="{3BD0C7AD-E96B-4D1D-862D-FA7B6AF3D484}"/>
              </a:ext>
            </a:extLst>
          </p:cNvPr>
          <p:cNvSpPr>
            <a:spLocks noGrp="1"/>
          </p:cNvSpPr>
          <p:nvPr>
            <p:ph type="dt" sz="half" idx="2"/>
          </p:nvPr>
        </p:nvSpPr>
        <p:spPr/>
        <p:txBody>
          <a:bodyPr/>
          <a:lstStyle/>
          <a:p>
            <a:r>
              <a:rPr lang="en-US"/>
              <a:t>Formation 201</a:t>
            </a:r>
            <a:endParaRPr lang="en-US" dirty="0"/>
          </a:p>
        </p:txBody>
      </p:sp>
      <p:sp>
        <p:nvSpPr>
          <p:cNvPr id="9" name="Footer Placeholder 8">
            <a:extLst>
              <a:ext uri="{FF2B5EF4-FFF2-40B4-BE49-F238E27FC236}">
                <a16:creationId xmlns:a16="http://schemas.microsoft.com/office/drawing/2014/main" id="{3BC26A9A-287C-4525-8D7D-455784F6DCF5}"/>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17</a:t>
            </a:fld>
            <a:endParaRPr lang="en-US"/>
          </a:p>
        </p:txBody>
      </p:sp>
      <p:sp>
        <p:nvSpPr>
          <p:cNvPr id="15" name="Title 8">
            <a:extLst>
              <a:ext uri="{FF2B5EF4-FFF2-40B4-BE49-F238E27FC236}">
                <a16:creationId xmlns:a16="http://schemas.microsoft.com/office/drawing/2014/main" id="{A0C7C1A0-E43B-46AB-85F4-C9CA8E5FF958}"/>
              </a:ext>
            </a:extLst>
          </p:cNvPr>
          <p:cNvSpPr>
            <a:spLocks noGrp="1"/>
          </p:cNvSpPr>
          <p:nvPr>
            <p:ph type="title"/>
          </p:nvPr>
        </p:nvSpPr>
        <p:spPr>
          <a:xfrm>
            <a:off x="1828800" y="176190"/>
            <a:ext cx="6858000" cy="1066800"/>
          </a:xfrm>
        </p:spPr>
        <p:txBody>
          <a:bodyPr/>
          <a:lstStyle/>
          <a:p>
            <a:r>
              <a:rPr lang="en-US" dirty="0"/>
              <a:t>Is Your GEAR Ready For The Trip?</a:t>
            </a:r>
          </a:p>
        </p:txBody>
      </p:sp>
      <p:sp>
        <p:nvSpPr>
          <p:cNvPr id="10" name="Down Arrow 9"/>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TextBox 4">
            <a:extLst>
              <a:ext uri="{FF2B5EF4-FFF2-40B4-BE49-F238E27FC236}">
                <a16:creationId xmlns:a16="http://schemas.microsoft.com/office/drawing/2014/main" id="{329FD9D6-678E-472A-9497-75C3225F5478}"/>
              </a:ext>
            </a:extLst>
          </p:cNvPr>
          <p:cNvSpPr txBox="1"/>
          <p:nvPr/>
        </p:nvSpPr>
        <p:spPr>
          <a:xfrm>
            <a:off x="914400" y="3675459"/>
            <a:ext cx="6477000" cy="2246769"/>
          </a:xfrm>
          <a:prstGeom prst="rect">
            <a:avLst/>
          </a:prstGeom>
          <a:noFill/>
        </p:spPr>
        <p:txBody>
          <a:bodyPr wrap="square" rtlCol="0">
            <a:spAutoFit/>
          </a:bodyPr>
          <a:lstStyle/>
          <a:p>
            <a:r>
              <a:rPr lang="en-US" dirty="0">
                <a:latin typeface="Comic Sans MS" panose="030F0702030302020204" pitchFamily="66" charset="0"/>
              </a:rPr>
              <a:t>Total trip miles ~ 1,425</a:t>
            </a:r>
          </a:p>
          <a:p>
            <a:r>
              <a:rPr lang="en-US" dirty="0" err="1">
                <a:latin typeface="Comic Sans MS" panose="030F0702030302020204" pitchFamily="66" charset="0"/>
              </a:rPr>
              <a:t>Approx</a:t>
            </a:r>
            <a:r>
              <a:rPr lang="en-US" dirty="0">
                <a:latin typeface="Comic Sans MS" panose="030F0702030302020204" pitchFamily="66" charset="0"/>
              </a:rPr>
              <a:t> miles at Chevron Stations ~ 1,200</a:t>
            </a:r>
          </a:p>
          <a:p>
            <a:endParaRPr lang="en-US" dirty="0">
              <a:latin typeface="Comic Sans MS" panose="030F0702030302020204" pitchFamily="66" charset="0"/>
            </a:endParaRPr>
          </a:p>
          <a:p>
            <a:r>
              <a:rPr lang="en-US" dirty="0">
                <a:latin typeface="Comic Sans MS" panose="030F0702030302020204" pitchFamily="66" charset="0"/>
              </a:rPr>
              <a:t>1,200 miles / 40 mpg = 30 gallons of gas at Chevron Stations</a:t>
            </a:r>
          </a:p>
          <a:p>
            <a:endParaRPr lang="en-US" dirty="0">
              <a:latin typeface="Comic Sans MS" panose="030F0702030302020204" pitchFamily="66" charset="0"/>
            </a:endParaRPr>
          </a:p>
          <a:p>
            <a:r>
              <a:rPr lang="en-US" sz="3200" dirty="0">
                <a:solidFill>
                  <a:srgbClr val="FF0000"/>
                </a:solidFill>
                <a:latin typeface="Comic Sans MS" panose="030F0702030302020204" pitchFamily="66" charset="0"/>
              </a:rPr>
              <a:t>30 Gallons x $3.00/gallon = $90 </a:t>
            </a:r>
          </a:p>
        </p:txBody>
      </p:sp>
      <p:pic>
        <p:nvPicPr>
          <p:cNvPr id="7" name="Picture 6">
            <a:extLst>
              <a:ext uri="{FF2B5EF4-FFF2-40B4-BE49-F238E27FC236}">
                <a16:creationId xmlns:a16="http://schemas.microsoft.com/office/drawing/2014/main" id="{5FC00260-81AC-6D48-B324-F1F6ECCF2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306" y="2252525"/>
            <a:ext cx="1295389" cy="2936392"/>
          </a:xfrm>
          <a:prstGeom prst="rect">
            <a:avLst/>
          </a:prstGeom>
        </p:spPr>
      </p:pic>
    </p:spTree>
    <p:extLst>
      <p:ext uri="{BB962C8B-B14F-4D97-AF65-F5344CB8AC3E}">
        <p14:creationId xmlns:p14="http://schemas.microsoft.com/office/powerpoint/2010/main" val="149174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 calcmode="lin" valueType="num">
                                      <p:cBhvr>
                                        <p:cTn id="2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 calcmode="lin" valueType="num">
                                      <p:cBhvr>
                                        <p:cTn id="28"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7" dur="2000"/>
                                        <p:tgtEl>
                                          <p:spTgt spid="5">
                                            <p:txEl>
                                              <p:pRg st="5" end="5"/>
                                            </p:txEl>
                                          </p:spTgt>
                                        </p:tgtEl>
                                      </p:cBhvr>
                                    </p:animEffect>
                                  </p:childTnLst>
                                </p:cTn>
                              </p:par>
                            </p:childTnLst>
                          </p:cTn>
                        </p:par>
                        <p:par>
                          <p:cTn id="48" fill="hold">
                            <p:stCondLst>
                              <p:cond delay="2000"/>
                            </p:stCondLst>
                            <p:childTnLst>
                              <p:par>
                                <p:cTn id="49" presetID="1" presetClass="exit"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9100" y="1687354"/>
            <a:ext cx="8305800" cy="5170646"/>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Do you have rain gear?</a:t>
            </a:r>
          </a:p>
          <a:p>
            <a:pPr marL="342900" indent="-342900">
              <a:buFont typeface="Wingdings" pitchFamily="2" charset="2"/>
              <a:buChar char="ü"/>
            </a:pPr>
            <a:r>
              <a:rPr lang="en-US" sz="2400" dirty="0">
                <a:latin typeface="Comic Sans MS" pitchFamily="66" charset="0"/>
              </a:rPr>
              <a:t>Do you have different “layers” for different climates?</a:t>
            </a:r>
          </a:p>
          <a:p>
            <a:pPr marL="800100" lvl="1" indent="-342900">
              <a:buFont typeface="Wingdings" pitchFamily="2" charset="2"/>
              <a:buChar char="ü"/>
            </a:pPr>
            <a:r>
              <a:rPr lang="en-US" sz="2400" dirty="0">
                <a:latin typeface="Comic Sans MS" pitchFamily="66" charset="0"/>
              </a:rPr>
              <a:t>Evaporative cooling vest?</a:t>
            </a:r>
          </a:p>
          <a:p>
            <a:pPr marL="800100" lvl="1" indent="-342900">
              <a:buFont typeface="Wingdings" pitchFamily="2" charset="2"/>
              <a:buChar char="ü"/>
            </a:pPr>
            <a:r>
              <a:rPr lang="en-US" sz="2400" dirty="0">
                <a:latin typeface="Comic Sans MS" pitchFamily="66" charset="0"/>
              </a:rPr>
              <a:t>Vented clothing?</a:t>
            </a:r>
          </a:p>
          <a:p>
            <a:pPr marL="800100" lvl="1" indent="-342900">
              <a:buFont typeface="Wingdings" pitchFamily="2" charset="2"/>
              <a:buChar char="ü"/>
            </a:pPr>
            <a:r>
              <a:rPr lang="en-US" sz="2400" dirty="0">
                <a:latin typeface="Comic Sans MS" pitchFamily="66" charset="0"/>
              </a:rPr>
              <a:t>Insulated/electrically-heated clothing?</a:t>
            </a:r>
          </a:p>
          <a:p>
            <a:pPr marL="342900" indent="-342900">
              <a:buFont typeface="Wingdings" pitchFamily="2" charset="2"/>
              <a:buChar char="ü"/>
            </a:pPr>
            <a:r>
              <a:rPr lang="en-US" sz="2400" dirty="0">
                <a:latin typeface="Comic Sans MS" pitchFamily="66" charset="0"/>
              </a:rPr>
              <a:t>Do you have an accessible means of carrying water?</a:t>
            </a:r>
          </a:p>
          <a:p>
            <a:pPr marL="342900" indent="-342900">
              <a:buFont typeface="Wingdings" pitchFamily="2" charset="2"/>
              <a:buChar char="ü"/>
            </a:pPr>
            <a:r>
              <a:rPr lang="en-US" sz="2400" dirty="0">
                <a:latin typeface="Comic Sans MS" pitchFamily="66" charset="0"/>
              </a:rPr>
              <a:t>Have you programmed your I.C.E numbers in cell?</a:t>
            </a:r>
          </a:p>
          <a:p>
            <a:pPr marL="342900" indent="-342900">
              <a:buFont typeface="Wingdings" pitchFamily="2" charset="2"/>
              <a:buChar char="ü"/>
            </a:pPr>
            <a:r>
              <a:rPr lang="en-US" sz="2400" dirty="0">
                <a:latin typeface="Comic Sans MS" pitchFamily="66" charset="0"/>
              </a:rPr>
              <a:t>Have you tested all of the above?</a:t>
            </a:r>
          </a:p>
          <a:p>
            <a:pPr marL="342900" indent="-342900">
              <a:buFont typeface="Wingdings" pitchFamily="2" charset="2"/>
              <a:buChar char="ü"/>
            </a:pPr>
            <a:r>
              <a:rPr lang="en-US" sz="2400" dirty="0">
                <a:latin typeface="Comic Sans MS" pitchFamily="66" charset="0"/>
              </a:rPr>
              <a:t>Do you have an umbrella?</a:t>
            </a:r>
          </a:p>
          <a:p>
            <a:pPr marL="342900" indent="-342900">
              <a:buFont typeface="Wingdings" pitchFamily="2" charset="2"/>
              <a:buChar char="ü"/>
            </a:pPr>
            <a:r>
              <a:rPr lang="en-US" sz="2400" dirty="0">
                <a:latin typeface="Comic Sans MS" pitchFamily="66" charset="0"/>
              </a:rPr>
              <a:t>Do you have some trash bags?</a:t>
            </a:r>
          </a:p>
          <a:p>
            <a:pPr marL="342900" indent="-342900">
              <a:buFont typeface="Wingdings" pitchFamily="2" charset="2"/>
              <a:buChar char="ü"/>
            </a:pPr>
            <a:r>
              <a:rPr lang="en-US" sz="2400" dirty="0">
                <a:latin typeface="Comic Sans MS" pitchFamily="66" charset="0"/>
              </a:rPr>
              <a:t>Do you have paper maps of the destination area?</a:t>
            </a:r>
          </a:p>
          <a:p>
            <a:pPr marL="342900" indent="-342900">
              <a:buFont typeface="Wingdings" pitchFamily="2" charset="2"/>
              <a:buChar char="ü"/>
            </a:pPr>
            <a:r>
              <a:rPr lang="en-US" sz="2400" dirty="0">
                <a:latin typeface="Comic Sans MS" pitchFamily="66" charset="0"/>
              </a:rPr>
              <a:t>Have you tested all of the above?</a:t>
            </a:r>
          </a:p>
          <a:p>
            <a:endParaRPr lang="en-US" sz="2400" dirty="0">
              <a:latin typeface="Comic Sans MS" pitchFamily="66" charset="0"/>
            </a:endParaRPr>
          </a:p>
          <a:p>
            <a:endParaRPr lang="en-US" dirty="0"/>
          </a:p>
        </p:txBody>
      </p:sp>
      <p:sp>
        <p:nvSpPr>
          <p:cNvPr id="4" name="Slide Number Placeholder 3"/>
          <p:cNvSpPr>
            <a:spLocks noGrp="1"/>
          </p:cNvSpPr>
          <p:nvPr>
            <p:ph type="sldNum" sz="quarter" idx="4"/>
          </p:nvPr>
        </p:nvSpPr>
        <p:spPr>
          <a:xfrm>
            <a:off x="6575946" y="6316685"/>
            <a:ext cx="2133600" cy="365125"/>
          </a:xfrm>
        </p:spPr>
        <p:txBody>
          <a:bodyPr/>
          <a:lstStyle/>
          <a:p>
            <a:fld id="{B6F15528-21DE-4FAA-801E-634DDDAF4B2B}" type="slidenum">
              <a:rPr lang="en-US" smtClean="0"/>
              <a:pPr/>
              <a:t>18</a:t>
            </a:fld>
            <a:endParaRPr lang="en-US"/>
          </a:p>
        </p:txBody>
      </p:sp>
      <p:sp>
        <p:nvSpPr>
          <p:cNvPr id="10" name="Down Arrow 9"/>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Date Placeholder 4">
            <a:extLst>
              <a:ext uri="{FF2B5EF4-FFF2-40B4-BE49-F238E27FC236}">
                <a16:creationId xmlns:a16="http://schemas.microsoft.com/office/drawing/2014/main" id="{73E91AEF-B2BB-47CB-99E4-DCF83266B4C4}"/>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63F9423B-1705-4E05-988B-8020C7E7A3DC}"/>
              </a:ext>
            </a:extLst>
          </p:cNvPr>
          <p:cNvSpPr>
            <a:spLocks noGrp="1"/>
          </p:cNvSpPr>
          <p:nvPr>
            <p:ph type="ftr" sz="quarter" idx="3"/>
          </p:nvPr>
        </p:nvSpPr>
        <p:spPr/>
        <p:txBody>
          <a:bodyPr/>
          <a:lstStyle/>
          <a:p>
            <a:r>
              <a:rPr lang="en-US">
                <a:latin typeface="Comic Sans MS" pitchFamily="66" charset="0"/>
              </a:rPr>
              <a:t>Biggs Chapter North San Diego County H.O.G.</a:t>
            </a:r>
            <a:endParaRPr lang="en-US" dirty="0"/>
          </a:p>
        </p:txBody>
      </p:sp>
      <p:sp>
        <p:nvSpPr>
          <p:cNvPr id="12" name="Title 8">
            <a:extLst>
              <a:ext uri="{FF2B5EF4-FFF2-40B4-BE49-F238E27FC236}">
                <a16:creationId xmlns:a16="http://schemas.microsoft.com/office/drawing/2014/main" id="{AAAD0917-97DD-416B-8DE2-CD74AB78055A}"/>
              </a:ext>
            </a:extLst>
          </p:cNvPr>
          <p:cNvSpPr>
            <a:spLocks noGrp="1"/>
          </p:cNvSpPr>
          <p:nvPr>
            <p:ph type="title"/>
          </p:nvPr>
        </p:nvSpPr>
        <p:spPr>
          <a:xfrm>
            <a:off x="1828800" y="176190"/>
            <a:ext cx="6858000" cy="1066800"/>
          </a:xfrm>
        </p:spPr>
        <p:txBody>
          <a:bodyPr/>
          <a:lstStyle/>
          <a:p>
            <a:r>
              <a:rPr lang="en-US" dirty="0"/>
              <a:t>Is Your GEAR Ready For The Trip? – Cont’d</a:t>
            </a:r>
          </a:p>
        </p:txBody>
      </p:sp>
    </p:spTree>
    <p:extLst>
      <p:ext uri="{BB962C8B-B14F-4D97-AF65-F5344CB8AC3E}">
        <p14:creationId xmlns:p14="http://schemas.microsoft.com/office/powerpoint/2010/main" val="124501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2">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2">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p:cTn id="1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2">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 calcmode="lin" valueType="num">
                                      <p:cBhvr>
                                        <p:cTn id="2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p:cTn id="29"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31" dur="500"/>
                                        <p:tgtEl>
                                          <p:spTgt spid="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anim calcmode="lin" valueType="num">
                                      <p:cBhvr>
                                        <p:cTn id="36"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37"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38" dur="500"/>
                                        <p:tgtEl>
                                          <p:spTgt spid="2">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xEl>
                                              <p:pRg st="7" end="7"/>
                                            </p:txEl>
                                          </p:spTgt>
                                        </p:tgtEl>
                                        <p:attrNameLst>
                                          <p:attrName>style.visibility</p:attrName>
                                        </p:attrNameLst>
                                      </p:cBhvr>
                                      <p:to>
                                        <p:strVal val="visible"/>
                                      </p:to>
                                    </p:set>
                                    <p:anim calcmode="lin" valueType="num">
                                      <p:cBhvr>
                                        <p:cTn id="43"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45" dur="500"/>
                                        <p:tgtEl>
                                          <p:spTgt spid="2">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2">
                                            <p:txEl>
                                              <p:pRg st="8" end="8"/>
                                            </p:txEl>
                                          </p:spTgt>
                                        </p:tgtEl>
                                        <p:attrNameLst>
                                          <p:attrName>style.visibility</p:attrName>
                                        </p:attrNameLst>
                                      </p:cBhvr>
                                      <p:to>
                                        <p:strVal val="visible"/>
                                      </p:to>
                                    </p:set>
                                    <p:anim calcmode="lin" valueType="num">
                                      <p:cBhvr>
                                        <p:cTn id="50"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51"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2" dur="500"/>
                                        <p:tgtEl>
                                          <p:spTgt spid="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2">
                                            <p:txEl>
                                              <p:pRg st="9" end="9"/>
                                            </p:txEl>
                                          </p:spTgt>
                                        </p:tgtEl>
                                        <p:attrNameLst>
                                          <p:attrName>style.visibility</p:attrName>
                                        </p:attrNameLst>
                                      </p:cBhvr>
                                      <p:to>
                                        <p:strVal val="visible"/>
                                      </p:to>
                                    </p:set>
                                    <p:anim calcmode="lin" valueType="num">
                                      <p:cBhvr>
                                        <p:cTn id="5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59" dur="500"/>
                                        <p:tgtEl>
                                          <p:spTgt spid="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 calcmode="lin" valueType="num">
                                      <p:cBhvr>
                                        <p:cTn id="64"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66" dur="500"/>
                                        <p:tgtEl>
                                          <p:spTgt spid="2">
                                            <p:txEl>
                                              <p:pRg st="10" end="1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
                                            <p:txEl>
                                              <p:pRg st="11" end="11"/>
                                            </p:txEl>
                                          </p:spTgt>
                                        </p:tgtEl>
                                        <p:attrNameLst>
                                          <p:attrName>style.visibility</p:attrName>
                                        </p:attrNameLst>
                                      </p:cBhvr>
                                      <p:to>
                                        <p:strVal val="visible"/>
                                      </p:to>
                                    </p:set>
                                    <p:anim calcmode="lin" valueType="num">
                                      <p:cBhvr>
                                        <p:cTn id="71" dur="50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72" dur="50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73" dur="500"/>
                                        <p:tgtEl>
                                          <p:spTgt spid="2">
                                            <p:txEl>
                                              <p:pRg st="11" end="11"/>
                                            </p:txEl>
                                          </p:spTgt>
                                        </p:tgtEl>
                                      </p:cBhvr>
                                    </p:animEffect>
                                  </p:childTnLst>
                                </p:cTn>
                              </p:par>
                            </p:childTnLst>
                          </p:cTn>
                        </p:par>
                        <p:par>
                          <p:cTn id="74" fill="hold">
                            <p:stCondLst>
                              <p:cond delay="500"/>
                            </p:stCondLst>
                            <p:childTnLst>
                              <p:par>
                                <p:cTn id="75" presetID="1" presetClass="exit" presetSubtype="0" fill="hold" grpId="0" nodeType="afterEffect">
                                  <p:stCondLst>
                                    <p:cond delay="0"/>
                                  </p:stCondLst>
                                  <p:childTnLst>
                                    <p:set>
                                      <p:cBhvr>
                                        <p:cTn id="7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90B638-806C-4E59-82FF-FDFFBC633B51}"/>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FAA214C8-36F8-4F1D-A4E2-0D765BF3CD21}"/>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19</a:t>
            </a:fld>
            <a:endParaRPr lang="en-US"/>
          </a:p>
        </p:txBody>
      </p:sp>
      <p:sp>
        <p:nvSpPr>
          <p:cNvPr id="11" name="Title 10">
            <a:extLst>
              <a:ext uri="{FF2B5EF4-FFF2-40B4-BE49-F238E27FC236}">
                <a16:creationId xmlns:a16="http://schemas.microsoft.com/office/drawing/2014/main" id="{8EA2ACC8-8002-4DE9-B083-017844F9671D}"/>
              </a:ext>
            </a:extLst>
          </p:cNvPr>
          <p:cNvSpPr>
            <a:spLocks noGrp="1"/>
          </p:cNvSpPr>
          <p:nvPr>
            <p:ph type="title"/>
          </p:nvPr>
        </p:nvSpPr>
        <p:spPr>
          <a:xfrm>
            <a:off x="1828800" y="176190"/>
            <a:ext cx="6858000" cy="1066800"/>
          </a:xfrm>
        </p:spPr>
        <p:txBody>
          <a:bodyPr/>
          <a:lstStyle/>
          <a:p>
            <a:r>
              <a:rPr lang="en-US" dirty="0"/>
              <a:t>Is Your GEAR Ready For The Trip? – Cont’d</a:t>
            </a:r>
          </a:p>
        </p:txBody>
      </p:sp>
      <p:sp>
        <p:nvSpPr>
          <p:cNvPr id="10" name="Down Arrow 9"/>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7" name="Picture 6">
            <a:extLst>
              <a:ext uri="{FF2B5EF4-FFF2-40B4-BE49-F238E27FC236}">
                <a16:creationId xmlns:a16="http://schemas.microsoft.com/office/drawing/2014/main" id="{471FE0C7-4BAA-D347-8D11-E148F3B840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9865" y="1828800"/>
            <a:ext cx="5704270" cy="4328642"/>
          </a:xfrm>
          <a:prstGeom prst="rect">
            <a:avLst/>
          </a:prstGeom>
        </p:spPr>
      </p:pic>
      <p:sp>
        <p:nvSpPr>
          <p:cNvPr id="8" name="TextBox 7">
            <a:extLst>
              <a:ext uri="{FF2B5EF4-FFF2-40B4-BE49-F238E27FC236}">
                <a16:creationId xmlns:a16="http://schemas.microsoft.com/office/drawing/2014/main" id="{F6AA79A8-60EA-45AB-8FB6-D1982F2483CF}"/>
              </a:ext>
            </a:extLst>
          </p:cNvPr>
          <p:cNvSpPr txBox="1"/>
          <p:nvPr/>
        </p:nvSpPr>
        <p:spPr>
          <a:xfrm>
            <a:off x="1898467" y="1172740"/>
            <a:ext cx="5429854" cy="646331"/>
          </a:xfrm>
          <a:prstGeom prst="rect">
            <a:avLst/>
          </a:prstGeom>
          <a:noFill/>
        </p:spPr>
        <p:txBody>
          <a:bodyPr wrap="square" rtlCol="0">
            <a:spAutoFit/>
          </a:bodyPr>
          <a:lstStyle/>
          <a:p>
            <a:r>
              <a:rPr lang="en-US" sz="3600" dirty="0">
                <a:solidFill>
                  <a:srgbClr val="FF0000"/>
                </a:solidFill>
                <a:latin typeface="Comic Sans MS" pitchFamily="66" charset="0"/>
              </a:rPr>
              <a:t>Any other suggestions?</a:t>
            </a:r>
          </a:p>
        </p:txBody>
      </p:sp>
    </p:spTree>
    <p:extLst>
      <p:ext uri="{BB962C8B-B14F-4D97-AF65-F5344CB8AC3E}">
        <p14:creationId xmlns:p14="http://schemas.microsoft.com/office/powerpoint/2010/main" val="423791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D577A1F0-640F-41DA-A99B-AB3F91AEEEE9}"/>
              </a:ext>
            </a:extLst>
          </p:cNvPr>
          <p:cNvSpPr>
            <a:spLocks noGrp="1"/>
          </p:cNvSpPr>
          <p:nvPr>
            <p:ph type="dt" sz="half" idx="2"/>
          </p:nvPr>
        </p:nvSpPr>
        <p:spPr/>
        <p:txBody>
          <a:bodyPr/>
          <a:lstStyle/>
          <a:p>
            <a:r>
              <a:rPr lang="en-US"/>
              <a:t>Formation 201</a:t>
            </a:r>
            <a:endParaRPr lang="en-US" dirty="0"/>
          </a:p>
        </p:txBody>
      </p:sp>
      <p:sp>
        <p:nvSpPr>
          <p:cNvPr id="8" name="Footer Placeholder 7">
            <a:extLst>
              <a:ext uri="{FF2B5EF4-FFF2-40B4-BE49-F238E27FC236}">
                <a16:creationId xmlns:a16="http://schemas.microsoft.com/office/drawing/2014/main" id="{725AB88C-2001-472D-A621-BC68802A90F3}"/>
              </a:ext>
            </a:extLst>
          </p:cNvPr>
          <p:cNvSpPr>
            <a:spLocks noGrp="1"/>
          </p:cNvSpPr>
          <p:nvPr>
            <p:ph type="ftr" sz="quarter" idx="3"/>
          </p:nvPr>
        </p:nvSpPr>
        <p:spPr/>
        <p:txBody>
          <a:bodyPr/>
          <a:lstStyle/>
          <a:p>
            <a:r>
              <a:rPr lang="en-US"/>
              <a:t>Biggs Chapter North San Diego County H.O.G.</a:t>
            </a:r>
            <a:endParaRPr lang="en-US" dirty="0"/>
          </a:p>
        </p:txBody>
      </p:sp>
      <p:sp>
        <p:nvSpPr>
          <p:cNvPr id="2" name="Slide Number Placeholder 1"/>
          <p:cNvSpPr>
            <a:spLocks noGrp="1"/>
          </p:cNvSpPr>
          <p:nvPr>
            <p:ph type="sldNum" sz="quarter" idx="4"/>
          </p:nvPr>
        </p:nvSpPr>
        <p:spPr/>
        <p:txBody>
          <a:bodyPr/>
          <a:lstStyle/>
          <a:p>
            <a:fld id="{B6F15528-21DE-4FAA-801E-634DDDAF4B2B}" type="slidenum">
              <a:rPr lang="en-US" smtClean="0"/>
              <a:pPr/>
              <a:t>2</a:t>
            </a:fld>
            <a:endParaRPr lang="en-US"/>
          </a:p>
        </p:txBody>
      </p:sp>
      <p:sp>
        <p:nvSpPr>
          <p:cNvPr id="6" name="Title 5">
            <a:extLst>
              <a:ext uri="{FF2B5EF4-FFF2-40B4-BE49-F238E27FC236}">
                <a16:creationId xmlns:a16="http://schemas.microsoft.com/office/drawing/2014/main" id="{699D32A0-7B3C-4596-B2AF-45485632C9D9}"/>
              </a:ext>
            </a:extLst>
          </p:cNvPr>
          <p:cNvSpPr>
            <a:spLocks noGrp="1"/>
          </p:cNvSpPr>
          <p:nvPr>
            <p:ph type="title"/>
          </p:nvPr>
        </p:nvSpPr>
        <p:spPr/>
        <p:txBody>
          <a:bodyPr/>
          <a:lstStyle/>
          <a:p>
            <a:r>
              <a:rPr lang="en-US" dirty="0"/>
              <a:t>Message From the Director</a:t>
            </a:r>
          </a:p>
        </p:txBody>
      </p:sp>
      <p:sp>
        <p:nvSpPr>
          <p:cNvPr id="3" name="TextBox 2"/>
          <p:cNvSpPr txBox="1"/>
          <p:nvPr/>
        </p:nvSpPr>
        <p:spPr>
          <a:xfrm>
            <a:off x="215900" y="1524000"/>
            <a:ext cx="8458200" cy="3970318"/>
          </a:xfrm>
          <a:prstGeom prst="rect">
            <a:avLst/>
          </a:prstGeom>
          <a:noFill/>
        </p:spPr>
        <p:txBody>
          <a:bodyPr wrap="square" rtlCol="0">
            <a:spAutoFit/>
          </a:bodyPr>
          <a:lstStyle/>
          <a:p>
            <a:r>
              <a:rPr lang="en-US" dirty="0">
                <a:latin typeface="Comic Sans MS" pitchFamily="66" charset="0"/>
              </a:rPr>
              <a:t>Welcome to Formation 201, an extension of our Formation 101.  This class focuses on issues pertinent to our long-distance rides.</a:t>
            </a:r>
          </a:p>
          <a:p>
            <a:endParaRPr lang="en-US" dirty="0">
              <a:latin typeface="Comic Sans MS" pitchFamily="66" charset="0"/>
            </a:endParaRPr>
          </a:p>
          <a:p>
            <a:r>
              <a:rPr lang="en-US" dirty="0">
                <a:latin typeface="Comic Sans MS" pitchFamily="66" charset="0"/>
              </a:rPr>
              <a:t>Our Formation 101 class provides a solid foundation of knowledge of our riding policies and procedures.  As our long-distance riding program has evolved, we have learned that there are some issues of long-distance group riding that are beyond the scope of Formation 101.  This presentation was developed to address some of those issues.</a:t>
            </a:r>
          </a:p>
          <a:p>
            <a:endParaRPr lang="en-US" dirty="0">
              <a:latin typeface="Comic Sans MS" pitchFamily="66" charset="0"/>
            </a:endParaRPr>
          </a:p>
          <a:p>
            <a:r>
              <a:rPr lang="en-US" dirty="0">
                <a:latin typeface="Comic Sans MS" pitchFamily="66" charset="0"/>
              </a:rPr>
              <a:t>We welcome members and guests on our rides, both local and long distance. We hope that this presentation will enhance your enjoyment of our chapter’s long-distance program as you ride, have fun and make new friends.</a:t>
            </a:r>
          </a:p>
          <a:p>
            <a:endParaRPr lang="en-US" dirty="0">
              <a:latin typeface="Comic Sans MS" pitchFamily="66" charset="0"/>
            </a:endParaRPr>
          </a:p>
          <a:p>
            <a:r>
              <a:rPr lang="en-US" dirty="0" smtClean="0">
                <a:latin typeface="Comic Sans MS" pitchFamily="66" charset="0"/>
              </a:rPr>
              <a:t>Biggs </a:t>
            </a:r>
            <a:r>
              <a:rPr lang="en-US" dirty="0">
                <a:latin typeface="Comic Sans MS" pitchFamily="66" charset="0"/>
              </a:rPr>
              <a:t>Chapter North San Diego County H.O.G.</a:t>
            </a:r>
          </a:p>
        </p:txBody>
      </p:sp>
    </p:spTree>
    <p:extLst>
      <p:ext uri="{BB962C8B-B14F-4D97-AF65-F5344CB8AC3E}">
        <p14:creationId xmlns:p14="http://schemas.microsoft.com/office/powerpoint/2010/main" val="1112939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376917"/>
            <a:ext cx="8305800" cy="2954655"/>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Have you considered a first aid kit?</a:t>
            </a:r>
          </a:p>
          <a:p>
            <a:pPr marL="800100" lvl="1" indent="-342900">
              <a:buFont typeface="Wingdings" pitchFamily="2" charset="2"/>
              <a:buChar char="ü"/>
            </a:pPr>
            <a:r>
              <a:rPr lang="en-US" sz="2400" dirty="0">
                <a:latin typeface="Comic Sans MS" pitchFamily="66" charset="0"/>
              </a:rPr>
              <a:t>Have you checked contents lately?</a:t>
            </a:r>
          </a:p>
          <a:p>
            <a:pPr marL="800100" lvl="1" indent="-342900">
              <a:buFont typeface="Wingdings" pitchFamily="2" charset="2"/>
              <a:buChar char="ü"/>
            </a:pPr>
            <a:r>
              <a:rPr lang="en-US" sz="2400" dirty="0">
                <a:latin typeface="Comic Sans MS" pitchFamily="66" charset="0"/>
              </a:rPr>
              <a:t>Is it packed where you can access it immediately?</a:t>
            </a:r>
          </a:p>
          <a:p>
            <a:pPr lvl="1"/>
            <a:endParaRPr lang="en-US" sz="2400" dirty="0">
              <a:latin typeface="Comic Sans MS" pitchFamily="66" charset="0"/>
            </a:endParaRPr>
          </a:p>
          <a:p>
            <a:pPr marL="342900" indent="-342900">
              <a:buFont typeface="Wingdings" pitchFamily="2" charset="2"/>
              <a:buChar char="ü"/>
            </a:pPr>
            <a:r>
              <a:rPr lang="en-US" sz="2400" dirty="0">
                <a:latin typeface="Comic Sans MS" pitchFamily="66" charset="0"/>
              </a:rPr>
              <a:t>Have you considered a tool kit?</a:t>
            </a:r>
          </a:p>
          <a:p>
            <a:pPr marL="800100" lvl="1" indent="-342900">
              <a:buFont typeface="Wingdings" pitchFamily="2" charset="2"/>
              <a:buChar char="ü"/>
            </a:pPr>
            <a:r>
              <a:rPr lang="en-US" sz="2400" dirty="0">
                <a:latin typeface="Comic Sans MS" pitchFamily="66" charset="0"/>
              </a:rPr>
              <a:t>Have you checked contents lately?</a:t>
            </a:r>
          </a:p>
          <a:p>
            <a:pPr marL="800100" lvl="1" indent="-342900">
              <a:buFont typeface="Wingdings" pitchFamily="2" charset="2"/>
              <a:buChar char="ü"/>
            </a:pPr>
            <a:r>
              <a:rPr lang="en-US" sz="2400" dirty="0">
                <a:latin typeface="Comic Sans MS" pitchFamily="66" charset="0"/>
              </a:rPr>
              <a:t>Consider sharing with a buddy.</a:t>
            </a:r>
          </a:p>
          <a:p>
            <a:endParaRPr lang="en-US" dirty="0"/>
          </a:p>
        </p:txBody>
      </p:sp>
      <p:pic>
        <p:nvPicPr>
          <p:cNvPr id="28712" name="Picture 40" descr="http://www.sunwarrior.com/news/wp-content/uploads/2012/10/First-aid-kit-Ics9-sxc.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0283" y="1680865"/>
            <a:ext cx="1871974" cy="1403980"/>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11"/>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Date Placeholder 4">
            <a:extLst>
              <a:ext uri="{FF2B5EF4-FFF2-40B4-BE49-F238E27FC236}">
                <a16:creationId xmlns:a16="http://schemas.microsoft.com/office/drawing/2014/main" id="{A1C4CE82-9AC1-42D7-AA06-5945A158CB98}"/>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5F47600F-15DE-4EAF-BA0E-3E28CFE7A764}"/>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20</a:t>
            </a:fld>
            <a:endParaRPr lang="en-US"/>
          </a:p>
        </p:txBody>
      </p:sp>
      <p:sp>
        <p:nvSpPr>
          <p:cNvPr id="11" name="Title 10">
            <a:extLst>
              <a:ext uri="{FF2B5EF4-FFF2-40B4-BE49-F238E27FC236}">
                <a16:creationId xmlns:a16="http://schemas.microsoft.com/office/drawing/2014/main" id="{B6F0986A-E005-4C66-ABEE-445A02EAD9B4}"/>
              </a:ext>
            </a:extLst>
          </p:cNvPr>
          <p:cNvSpPr>
            <a:spLocks noGrp="1"/>
          </p:cNvSpPr>
          <p:nvPr>
            <p:ph type="title"/>
          </p:nvPr>
        </p:nvSpPr>
        <p:spPr>
          <a:xfrm>
            <a:off x="1828800" y="176190"/>
            <a:ext cx="6858000" cy="1066800"/>
          </a:xfrm>
        </p:spPr>
        <p:txBody>
          <a:bodyPr/>
          <a:lstStyle/>
          <a:p>
            <a:r>
              <a:rPr lang="en-US" dirty="0"/>
              <a:t>Is Your GEAR Ready For The Trip? – Cont’d</a:t>
            </a:r>
          </a:p>
        </p:txBody>
      </p:sp>
      <p:pic>
        <p:nvPicPr>
          <p:cNvPr id="28767" name="Picture 95" descr="http://www.myaandplicense.com/wp-content/uploads/2011/10/aandplicens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47836" y="3657600"/>
            <a:ext cx="1881764"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7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1000"/>
                                        <p:tgtEl>
                                          <p:spTgt spid="2">
                                            <p:txEl>
                                              <p:pRg st="4" end="4"/>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fade">
                                      <p:cBhvr>
                                        <p:cTn id="10" dur="1000"/>
                                        <p:tgtEl>
                                          <p:spTgt spid="2">
                                            <p:txEl>
                                              <p:pRg st="5" end="5"/>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1000"/>
                                        <p:tgtEl>
                                          <p:spTgt spid="2">
                                            <p:txEl>
                                              <p:pRg st="6" end="6"/>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28767"/>
                                        </p:tgtEl>
                                        <p:attrNameLst>
                                          <p:attrName>style.visibility</p:attrName>
                                        </p:attrNameLst>
                                      </p:cBhvr>
                                      <p:to>
                                        <p:strVal val="visible"/>
                                      </p:to>
                                    </p:set>
                                    <p:animEffect transition="in" filter="fade">
                                      <p:cBhvr>
                                        <p:cTn id="16" dur="1000"/>
                                        <p:tgtEl>
                                          <p:spTgt spid="28767"/>
                                        </p:tgtEl>
                                      </p:cBhvr>
                                    </p:animEffect>
                                  </p:childTnLst>
                                </p:cTn>
                              </p:par>
                            </p:childTnLst>
                          </p:cTn>
                        </p:par>
                        <p:par>
                          <p:cTn id="17" fill="hold">
                            <p:stCondLst>
                              <p:cond delay="1500"/>
                            </p:stCondLst>
                            <p:childTnLst>
                              <p:par>
                                <p:cTn id="18" presetID="1" presetClass="exit"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Date Placeholder 1">
            <a:extLst>
              <a:ext uri="{FF2B5EF4-FFF2-40B4-BE49-F238E27FC236}">
                <a16:creationId xmlns:a16="http://schemas.microsoft.com/office/drawing/2014/main" id="{AD1B9B4A-5A22-4508-A155-674BE1858225}"/>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C518C0FB-703D-4F9C-B38C-72225E6255FB}"/>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21</a:t>
            </a:fld>
            <a:endParaRPr lang="en-US"/>
          </a:p>
        </p:txBody>
      </p:sp>
      <p:sp>
        <p:nvSpPr>
          <p:cNvPr id="13" name="Title 12">
            <a:extLst>
              <a:ext uri="{FF2B5EF4-FFF2-40B4-BE49-F238E27FC236}">
                <a16:creationId xmlns:a16="http://schemas.microsoft.com/office/drawing/2014/main" id="{9EF3C4C4-6AD8-40E3-B872-C5BD108F84A8}"/>
              </a:ext>
            </a:extLst>
          </p:cNvPr>
          <p:cNvSpPr>
            <a:spLocks noGrp="1"/>
          </p:cNvSpPr>
          <p:nvPr>
            <p:ph type="title"/>
          </p:nvPr>
        </p:nvSpPr>
        <p:spPr>
          <a:xfrm>
            <a:off x="1828800" y="176190"/>
            <a:ext cx="6858000" cy="1066800"/>
          </a:xfrm>
        </p:spPr>
        <p:txBody>
          <a:bodyPr/>
          <a:lstStyle/>
          <a:p>
            <a:r>
              <a:rPr lang="en-US" dirty="0"/>
              <a:t>Is Your GEAR Ready For The Trip? – Cont’d</a:t>
            </a:r>
          </a:p>
        </p:txBody>
      </p:sp>
      <p:sp>
        <p:nvSpPr>
          <p:cNvPr id="5" name="TextBox 4"/>
          <p:cNvSpPr txBox="1"/>
          <p:nvPr/>
        </p:nvSpPr>
        <p:spPr>
          <a:xfrm>
            <a:off x="609600" y="1915061"/>
            <a:ext cx="7696200" cy="2246769"/>
          </a:xfrm>
          <a:prstGeom prst="rect">
            <a:avLst/>
          </a:prstGeom>
          <a:noFill/>
        </p:spPr>
        <p:txBody>
          <a:bodyPr wrap="square" rtlCol="0">
            <a:spAutoFit/>
          </a:bodyPr>
          <a:lstStyle/>
          <a:p>
            <a:pPr marL="342900" indent="-342900">
              <a:buFont typeface="Wingdings" pitchFamily="2" charset="2"/>
              <a:buChar char="Ø"/>
            </a:pPr>
            <a:r>
              <a:rPr lang="en-US" sz="2000" dirty="0">
                <a:latin typeface="Comic Sans MS" pitchFamily="66" charset="0"/>
              </a:rPr>
              <a:t>Pack heavy items as low on bike as possible.  Keep purse, wallet, snacks, first aid kit, sunscreen, rain gear handy.</a:t>
            </a:r>
          </a:p>
          <a:p>
            <a:pPr marL="342900" indent="-342900">
              <a:buFont typeface="Wingdings" pitchFamily="2" charset="2"/>
              <a:buChar char="Ø"/>
            </a:pPr>
            <a:endParaRPr lang="en-US" sz="2000" dirty="0">
              <a:latin typeface="Comic Sans MS" pitchFamily="66" charset="0"/>
            </a:endParaRPr>
          </a:p>
          <a:p>
            <a:pPr marL="342900" indent="-342900">
              <a:buFont typeface="Wingdings" pitchFamily="2" charset="2"/>
              <a:buChar char="Ø"/>
            </a:pPr>
            <a:r>
              <a:rPr lang="en-US" sz="2000" dirty="0">
                <a:latin typeface="Comic Sans MS" pitchFamily="66" charset="0"/>
              </a:rPr>
              <a:t>Consider weighing your gear and checking your vehicle’s Gross Vehicle Weight Rating (GVWR).</a:t>
            </a:r>
          </a:p>
          <a:p>
            <a:pPr marL="342900" indent="-342900">
              <a:buFont typeface="Wingdings" pitchFamily="2" charset="2"/>
              <a:buChar char="Ø"/>
            </a:pPr>
            <a:endParaRPr lang="en-US" sz="2000" dirty="0">
              <a:latin typeface="Comic Sans MS" pitchFamily="66" charset="0"/>
            </a:endParaRPr>
          </a:p>
          <a:p>
            <a:pPr marL="342900" indent="-342900">
              <a:buFont typeface="Wingdings" pitchFamily="2" charset="2"/>
              <a:buChar char="Ø"/>
            </a:pPr>
            <a:r>
              <a:rPr lang="en-US" sz="2000" dirty="0">
                <a:latin typeface="Comic Sans MS" pitchFamily="66" charset="0"/>
              </a:rPr>
              <a:t>Are you within weight limit?</a:t>
            </a:r>
          </a:p>
        </p:txBody>
      </p:sp>
      <p:pic>
        <p:nvPicPr>
          <p:cNvPr id="11" name="Picture 52" descr="C:\Users\Owner\Documents\Documents\Safety\LD F-201\hourglass-ic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98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1000"/>
                                        <p:tgtEl>
                                          <p:spTgt spid="5">
                                            <p:txEl>
                                              <p:pRg st="2" end="2"/>
                                            </p:txEl>
                                          </p:spTgt>
                                        </p:tgtEl>
                                      </p:cBhvr>
                                    </p:animEffect>
                                  </p:childTnLst>
                                </p:cTn>
                              </p:par>
                            </p:childTnLst>
                          </p:cTn>
                        </p:par>
                        <p:par>
                          <p:cTn id="13" fill="hold">
                            <p:stCondLst>
                              <p:cond delay="1000"/>
                            </p:stCondLst>
                            <p:childTnLst>
                              <p:par>
                                <p:cTn id="14" presetID="1" presetClass="exit"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200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childTnLst>
                                </p:cTn>
                              </p:par>
                            </p:childTnLst>
                          </p:cTn>
                        </p:par>
                        <p:par>
                          <p:cTn id="22" fill="hold">
                            <p:stCondLst>
                              <p:cond delay="4000"/>
                            </p:stCondLst>
                            <p:childTnLst>
                              <p:par>
                                <p:cTn id="23" presetID="1" presetClass="exit" presetSubtype="0" fill="hold" nodeType="after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981200"/>
            <a:ext cx="8382000" cy="4062651"/>
          </a:xfrm>
          <a:prstGeom prst="rect">
            <a:avLst/>
          </a:prstGeom>
          <a:noFill/>
        </p:spPr>
        <p:txBody>
          <a:bodyPr wrap="square" rtlCol="0">
            <a:spAutoFit/>
          </a:bodyPr>
          <a:lstStyle/>
          <a:p>
            <a:pPr marL="342900" indent="-342900">
              <a:buFont typeface="Wingdings" pitchFamily="2" charset="2"/>
              <a:buChar char="ü"/>
            </a:pPr>
            <a:r>
              <a:rPr lang="en-US" sz="2400" dirty="0">
                <a:latin typeface="Comic Sans MS" pitchFamily="66" charset="0"/>
              </a:rPr>
              <a:t>Have any needed service done early.  </a:t>
            </a:r>
          </a:p>
          <a:p>
            <a:pPr marL="342900" indent="-342900">
              <a:buFont typeface="Wingdings" pitchFamily="2" charset="2"/>
              <a:buChar char="ü"/>
            </a:pPr>
            <a:r>
              <a:rPr lang="en-US" sz="2400" dirty="0">
                <a:latin typeface="Comic Sans MS" pitchFamily="66" charset="0"/>
              </a:rPr>
              <a:t>Install any accessories in time to test locally before ride.</a:t>
            </a:r>
          </a:p>
          <a:p>
            <a:pPr marL="342900" indent="-342900">
              <a:buFont typeface="Wingdings" pitchFamily="2" charset="2"/>
              <a:buChar char="ü"/>
            </a:pPr>
            <a:r>
              <a:rPr lang="en-US" sz="2400" dirty="0">
                <a:latin typeface="Comic Sans MS" pitchFamily="66" charset="0"/>
              </a:rPr>
              <a:t>Consider optional roadside assistance programs offered by HOG.</a:t>
            </a:r>
          </a:p>
          <a:p>
            <a:pPr marL="342900" indent="-342900">
              <a:buFont typeface="Wingdings" pitchFamily="2" charset="2"/>
              <a:buChar char="ü"/>
            </a:pPr>
            <a:r>
              <a:rPr lang="en-US" sz="2400" dirty="0">
                <a:latin typeface="Comic Sans MS" pitchFamily="66" charset="0"/>
              </a:rPr>
              <a:t>Know range of your bike.  Check route to ensure your bike can handle distances between gas stops.</a:t>
            </a:r>
          </a:p>
          <a:p>
            <a:pPr marL="342900" indent="-342900">
              <a:buFont typeface="Wingdings" pitchFamily="2" charset="2"/>
              <a:buChar char="ü"/>
            </a:pPr>
            <a:r>
              <a:rPr lang="en-US" sz="2400" dirty="0">
                <a:latin typeface="Comic Sans MS" pitchFamily="66" charset="0"/>
              </a:rPr>
              <a:t>If your bike has a fuel range of less than 125 miles, inform LD coordinator when signing up, and ride leader day of ride.</a:t>
            </a:r>
          </a:p>
          <a:p>
            <a:endParaRPr lang="en-US" dirty="0"/>
          </a:p>
        </p:txBody>
      </p:sp>
      <p:sp>
        <p:nvSpPr>
          <p:cNvPr id="9" name="Down Arrow 8"/>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 name="Date Placeholder 4">
            <a:extLst>
              <a:ext uri="{FF2B5EF4-FFF2-40B4-BE49-F238E27FC236}">
                <a16:creationId xmlns:a16="http://schemas.microsoft.com/office/drawing/2014/main" id="{7B414F0A-2009-48C5-9887-1AF79129F647}"/>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B6379FB3-8B71-4D05-A856-2C9C82DC7451}"/>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22</a:t>
            </a:fld>
            <a:endParaRPr lang="en-US"/>
          </a:p>
        </p:txBody>
      </p:sp>
      <p:sp>
        <p:nvSpPr>
          <p:cNvPr id="12" name="Title 11">
            <a:extLst>
              <a:ext uri="{FF2B5EF4-FFF2-40B4-BE49-F238E27FC236}">
                <a16:creationId xmlns:a16="http://schemas.microsoft.com/office/drawing/2014/main" id="{DACEB6DA-522D-48A3-9A62-6E38F3E53A6D}"/>
              </a:ext>
            </a:extLst>
          </p:cNvPr>
          <p:cNvSpPr>
            <a:spLocks noGrp="1"/>
          </p:cNvSpPr>
          <p:nvPr>
            <p:ph type="title"/>
          </p:nvPr>
        </p:nvSpPr>
        <p:spPr>
          <a:xfrm>
            <a:off x="1905000" y="176190"/>
            <a:ext cx="6781800" cy="1066800"/>
          </a:xfrm>
        </p:spPr>
        <p:txBody>
          <a:bodyPr/>
          <a:lstStyle/>
          <a:p>
            <a:r>
              <a:rPr lang="en-US" dirty="0"/>
              <a:t>Is Your BIKE Ready For The Trip?</a:t>
            </a:r>
          </a:p>
        </p:txBody>
      </p:sp>
    </p:spTree>
    <p:extLst>
      <p:ext uri="{BB962C8B-B14F-4D97-AF65-F5344CB8AC3E}">
        <p14:creationId xmlns:p14="http://schemas.microsoft.com/office/powerpoint/2010/main" val="194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childTnLst>
                                </p:cTn>
                              </p:par>
                            </p:childTnLst>
                          </p:cTn>
                        </p:par>
                        <p:par>
                          <p:cTn id="23" fill="hold">
                            <p:stCondLst>
                              <p:cond delay="1000"/>
                            </p:stCondLst>
                            <p:childTnLst>
                              <p:par>
                                <p:cTn id="24" presetID="1" presetClass="exit"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B414F0A-2009-48C5-9887-1AF79129F647}"/>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B6379FB3-8B71-4D05-A856-2C9C82DC7451}"/>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p:cNvSpPr>
            <a:spLocks noGrp="1"/>
          </p:cNvSpPr>
          <p:nvPr>
            <p:ph type="sldNum" sz="quarter" idx="4"/>
          </p:nvPr>
        </p:nvSpPr>
        <p:spPr/>
        <p:txBody>
          <a:bodyPr/>
          <a:lstStyle/>
          <a:p>
            <a:fld id="{B6F15528-21DE-4FAA-801E-634DDDAF4B2B}" type="slidenum">
              <a:rPr lang="en-US" smtClean="0"/>
              <a:pPr/>
              <a:t>23</a:t>
            </a:fld>
            <a:endParaRPr lang="en-US"/>
          </a:p>
        </p:txBody>
      </p:sp>
      <p:sp>
        <p:nvSpPr>
          <p:cNvPr id="12" name="Title 11">
            <a:extLst>
              <a:ext uri="{FF2B5EF4-FFF2-40B4-BE49-F238E27FC236}">
                <a16:creationId xmlns:a16="http://schemas.microsoft.com/office/drawing/2014/main" id="{DACEB6DA-522D-48A3-9A62-6E38F3E53A6D}"/>
              </a:ext>
            </a:extLst>
          </p:cNvPr>
          <p:cNvSpPr>
            <a:spLocks noGrp="1"/>
          </p:cNvSpPr>
          <p:nvPr>
            <p:ph type="title"/>
          </p:nvPr>
        </p:nvSpPr>
        <p:spPr>
          <a:xfrm>
            <a:off x="1905000" y="176190"/>
            <a:ext cx="6781800" cy="1066800"/>
          </a:xfrm>
        </p:spPr>
        <p:txBody>
          <a:bodyPr/>
          <a:lstStyle/>
          <a:p>
            <a:r>
              <a:rPr lang="en-US" dirty="0"/>
              <a:t>Signing Up</a:t>
            </a:r>
          </a:p>
        </p:txBody>
      </p:sp>
      <p:sp>
        <p:nvSpPr>
          <p:cNvPr id="8" name="TextBox 7">
            <a:extLst>
              <a:ext uri="{FF2B5EF4-FFF2-40B4-BE49-F238E27FC236}">
                <a16:creationId xmlns:a16="http://schemas.microsoft.com/office/drawing/2014/main" id="{8EA8691A-01B1-47B8-8BEA-ADE45E54B0AF}"/>
              </a:ext>
            </a:extLst>
          </p:cNvPr>
          <p:cNvSpPr txBox="1"/>
          <p:nvPr/>
        </p:nvSpPr>
        <p:spPr>
          <a:xfrm>
            <a:off x="210787" y="1295400"/>
            <a:ext cx="8153400" cy="3231654"/>
          </a:xfrm>
          <a:prstGeom prst="rect">
            <a:avLst/>
          </a:prstGeom>
          <a:noFill/>
        </p:spPr>
        <p:txBody>
          <a:bodyPr wrap="square" rtlCol="0">
            <a:spAutoFit/>
          </a:bodyPr>
          <a:lstStyle/>
          <a:p>
            <a:pPr algn="ctr"/>
            <a:endParaRPr lang="en-US" sz="2400" dirty="0">
              <a:latin typeface="Comic Sans MS" pitchFamily="66" charset="0"/>
            </a:endParaRPr>
          </a:p>
          <a:p>
            <a:pPr marL="342900" indent="-342900">
              <a:buFont typeface="Wingdings" pitchFamily="2" charset="2"/>
              <a:buChar char="ü"/>
            </a:pPr>
            <a:r>
              <a:rPr lang="en-US" sz="2400" dirty="0">
                <a:latin typeface="Comic Sans MS" pitchFamily="66" charset="0"/>
              </a:rPr>
              <a:t>Make reservations early as there will be a deadline.</a:t>
            </a:r>
          </a:p>
          <a:p>
            <a:pPr marL="342900" indent="-342900">
              <a:buFont typeface="Wingdings" pitchFamily="2" charset="2"/>
              <a:buChar char="ü"/>
            </a:pPr>
            <a:r>
              <a:rPr lang="en-US" sz="2400" dirty="0">
                <a:latin typeface="Comic Sans MS" pitchFamily="66" charset="0"/>
              </a:rPr>
              <a:t>Inform LD coordinator immediately.  You will then be on mailing list for the trip packages.</a:t>
            </a:r>
          </a:p>
          <a:p>
            <a:pPr marL="342900" indent="-342900">
              <a:buFont typeface="Wingdings" pitchFamily="2" charset="2"/>
              <a:buChar char="ü"/>
            </a:pPr>
            <a:r>
              <a:rPr lang="en-US" sz="2400" dirty="0">
                <a:latin typeface="Comic Sans MS" pitchFamily="66" charset="0"/>
              </a:rPr>
              <a:t>Your cell number is optional but </a:t>
            </a:r>
            <a:r>
              <a:rPr lang="en-US" sz="2400" u="sng" dirty="0">
                <a:latin typeface="Comic Sans MS" pitchFamily="66" charset="0"/>
              </a:rPr>
              <a:t>very, very important</a:t>
            </a:r>
            <a:r>
              <a:rPr lang="en-US" sz="2400" dirty="0">
                <a:latin typeface="Comic Sans MS" pitchFamily="66" charset="0"/>
              </a:rPr>
              <a:t>.  As circumstances or plans change on a ride, ride leader must be able to reach everybody.</a:t>
            </a:r>
          </a:p>
          <a:p>
            <a:r>
              <a:rPr lang="en-US" dirty="0"/>
              <a:t> </a:t>
            </a:r>
          </a:p>
          <a:p>
            <a:endParaRPr lang="en-US" dirty="0"/>
          </a:p>
        </p:txBody>
      </p:sp>
    </p:spTree>
    <p:extLst>
      <p:ext uri="{BB962C8B-B14F-4D97-AF65-F5344CB8AC3E}">
        <p14:creationId xmlns:p14="http://schemas.microsoft.com/office/powerpoint/2010/main" val="565683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878007-6843-4845-94A8-05948CA60DE9}"/>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60B17F18-BBC2-4A7C-A48E-1F87EFBBC602}"/>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CFFC49A8-ECA1-493B-9595-75CB464B6335}"/>
              </a:ext>
            </a:extLst>
          </p:cNvPr>
          <p:cNvSpPr>
            <a:spLocks noGrp="1"/>
          </p:cNvSpPr>
          <p:nvPr>
            <p:ph type="sldNum" sz="quarter" idx="4"/>
          </p:nvPr>
        </p:nvSpPr>
        <p:spPr/>
        <p:txBody>
          <a:bodyPr/>
          <a:lstStyle/>
          <a:p>
            <a:fld id="{B6F15528-21DE-4FAA-801E-634DDDAF4B2B}" type="slidenum">
              <a:rPr lang="en-US" smtClean="0"/>
              <a:pPr/>
              <a:t>24</a:t>
            </a:fld>
            <a:endParaRPr lang="en-US" dirty="0"/>
          </a:p>
        </p:txBody>
      </p:sp>
      <p:sp>
        <p:nvSpPr>
          <p:cNvPr id="5" name="Title 4">
            <a:extLst>
              <a:ext uri="{FF2B5EF4-FFF2-40B4-BE49-F238E27FC236}">
                <a16:creationId xmlns:a16="http://schemas.microsoft.com/office/drawing/2014/main" id="{69B059A8-06F3-4614-B307-F6E5CD8626A3}"/>
              </a:ext>
            </a:extLst>
          </p:cNvPr>
          <p:cNvSpPr>
            <a:spLocks noGrp="1"/>
          </p:cNvSpPr>
          <p:nvPr>
            <p:ph type="title"/>
          </p:nvPr>
        </p:nvSpPr>
        <p:spPr/>
        <p:txBody>
          <a:bodyPr/>
          <a:lstStyle/>
          <a:p>
            <a:r>
              <a:rPr lang="en-US" dirty="0"/>
              <a:t>The Ride Packet</a:t>
            </a:r>
          </a:p>
        </p:txBody>
      </p:sp>
      <p:sp>
        <p:nvSpPr>
          <p:cNvPr id="6" name="TextBox 5">
            <a:extLst>
              <a:ext uri="{FF2B5EF4-FFF2-40B4-BE49-F238E27FC236}">
                <a16:creationId xmlns:a16="http://schemas.microsoft.com/office/drawing/2014/main" id="{6BC5D63A-02F3-435C-8D62-C0458A2014C5}"/>
              </a:ext>
            </a:extLst>
          </p:cNvPr>
          <p:cNvSpPr txBox="1"/>
          <p:nvPr/>
        </p:nvSpPr>
        <p:spPr>
          <a:xfrm>
            <a:off x="398318" y="1273406"/>
            <a:ext cx="8347364" cy="4801314"/>
          </a:xfrm>
          <a:prstGeom prst="rect">
            <a:avLst/>
          </a:prstGeom>
          <a:noFill/>
        </p:spPr>
        <p:txBody>
          <a:bodyPr wrap="square" rtlCol="0">
            <a:spAutoFit/>
          </a:bodyPr>
          <a:lstStyle/>
          <a:p>
            <a:pPr algn="ctr"/>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LD coordinator will email packet to those signed up.</a:t>
            </a:r>
          </a:p>
          <a:p>
            <a:pPr marL="342900" indent="-342900">
              <a:buFont typeface="Wingdings" pitchFamily="2" charset="2"/>
              <a:buChar char="Ø"/>
            </a:pPr>
            <a:r>
              <a:rPr lang="en-US" sz="2400" dirty="0">
                <a:latin typeface="Comic Sans MS" pitchFamily="66" charset="0"/>
              </a:rPr>
              <a:t>LD coordinator will update as plans firm up.</a:t>
            </a:r>
          </a:p>
          <a:p>
            <a:pPr marL="342900" indent="-342900">
              <a:buFont typeface="Wingdings" pitchFamily="2" charset="2"/>
              <a:buChar char="Ø"/>
            </a:pPr>
            <a:r>
              <a:rPr lang="en-US" sz="2400" dirty="0">
                <a:latin typeface="Comic Sans MS" pitchFamily="66" charset="0"/>
              </a:rPr>
              <a:t>Read carefully.  Many questions will be addressed in the packet.</a:t>
            </a:r>
          </a:p>
          <a:p>
            <a:pPr marL="342900" indent="-342900">
              <a:buFont typeface="Wingdings" pitchFamily="2" charset="2"/>
              <a:buChar char="Ø"/>
            </a:pPr>
            <a:r>
              <a:rPr lang="en-US" sz="2400" dirty="0">
                <a:latin typeface="Comic Sans MS" pitchFamily="66" charset="0"/>
              </a:rPr>
              <a:t>Packets will contain cell phone numbers of those who registered their numbers with LD coordinator.  Consider entering numbers of your ride leader and friends into your phone.</a:t>
            </a:r>
          </a:p>
          <a:p>
            <a:pPr marL="342900" indent="-342900">
              <a:buFont typeface="Wingdings" pitchFamily="2" charset="2"/>
              <a:buChar char="Ø"/>
            </a:pPr>
            <a:r>
              <a:rPr lang="en-US" sz="2400" dirty="0">
                <a:latin typeface="Comic Sans MS" pitchFamily="66" charset="0"/>
              </a:rPr>
              <a:t>Print, sign and bring the waiver on the ride.  LD waivers are unique, everybody, even members must sign a waiver.  </a:t>
            </a:r>
          </a:p>
          <a:p>
            <a:endParaRPr lang="en-US" dirty="0"/>
          </a:p>
        </p:txBody>
      </p:sp>
      <p:sp>
        <p:nvSpPr>
          <p:cNvPr id="7" name="Down Arrow 8">
            <a:extLst>
              <a:ext uri="{FF2B5EF4-FFF2-40B4-BE49-F238E27FC236}">
                <a16:creationId xmlns:a16="http://schemas.microsoft.com/office/drawing/2014/main" id="{6469AD96-0486-433F-AD48-96F0091ED032}"/>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64033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par>
                          <p:cTn id="23" fill="hold">
                            <p:stCondLst>
                              <p:cond delay="500"/>
                            </p:stCondLst>
                            <p:childTnLst>
                              <p:par>
                                <p:cTn id="24" presetID="1" presetClass="exit"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25D126-22FC-4E82-A6E3-F4EEAF5200AD}"/>
              </a:ext>
            </a:extLst>
          </p:cNvPr>
          <p:cNvSpPr>
            <a:spLocks noGrp="1"/>
          </p:cNvSpPr>
          <p:nvPr>
            <p:ph type="dt" sz="half" idx="2"/>
          </p:nvPr>
        </p:nvSpPr>
        <p:spPr/>
        <p:txBody>
          <a:bodyPr/>
          <a:lstStyle/>
          <a:p>
            <a:r>
              <a:rPr lang="en-US"/>
              <a:t>Formation 201</a:t>
            </a:r>
            <a:endParaRPr lang="en-US" dirty="0"/>
          </a:p>
        </p:txBody>
      </p:sp>
      <p:sp>
        <p:nvSpPr>
          <p:cNvPr id="4" name="Footer Placeholder 3">
            <a:extLst>
              <a:ext uri="{FF2B5EF4-FFF2-40B4-BE49-F238E27FC236}">
                <a16:creationId xmlns:a16="http://schemas.microsoft.com/office/drawing/2014/main" id="{93018BD5-E7C6-4D34-8FC7-8899E58A2597}"/>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25</a:t>
            </a:fld>
            <a:endParaRPr lang="en-US"/>
          </a:p>
        </p:txBody>
      </p:sp>
      <p:sp>
        <p:nvSpPr>
          <p:cNvPr id="8" name="Title 7">
            <a:extLst>
              <a:ext uri="{FF2B5EF4-FFF2-40B4-BE49-F238E27FC236}">
                <a16:creationId xmlns:a16="http://schemas.microsoft.com/office/drawing/2014/main" id="{3A5041F8-C239-4DC6-A36A-011C3147DB90}"/>
              </a:ext>
            </a:extLst>
          </p:cNvPr>
          <p:cNvSpPr>
            <a:spLocks noGrp="1"/>
          </p:cNvSpPr>
          <p:nvPr>
            <p:ph type="title"/>
          </p:nvPr>
        </p:nvSpPr>
        <p:spPr/>
        <p:txBody>
          <a:bodyPr/>
          <a:lstStyle/>
          <a:p>
            <a:r>
              <a:rPr lang="en-US" dirty="0"/>
              <a:t>The Ride Packet</a:t>
            </a:r>
          </a:p>
        </p:txBody>
      </p:sp>
      <p:sp>
        <p:nvSpPr>
          <p:cNvPr id="9" name="TextBox 8"/>
          <p:cNvSpPr txBox="1"/>
          <p:nvPr/>
        </p:nvSpPr>
        <p:spPr>
          <a:xfrm>
            <a:off x="990600" y="2201155"/>
            <a:ext cx="7239000" cy="1938992"/>
          </a:xfrm>
          <a:prstGeom prst="rect">
            <a:avLst/>
          </a:prstGeom>
          <a:noFill/>
          <a:effectLst>
            <a:softEdge rad="317500"/>
          </a:effectLst>
        </p:spPr>
        <p:txBody>
          <a:bodyPr wrap="square" rtlCol="0">
            <a:spAutoFit/>
          </a:bodyPr>
          <a:lstStyle/>
          <a:p>
            <a:pPr algn="ctr"/>
            <a:r>
              <a:rPr lang="en-US" sz="6000" i="1" dirty="0">
                <a:solidFill>
                  <a:srgbClr val="0070C0"/>
                </a:solidFill>
                <a:latin typeface="Comic Sans MS" pitchFamily="66" charset="0"/>
              </a:rPr>
              <a:t>“Did you read the package?”</a:t>
            </a:r>
          </a:p>
        </p:txBody>
      </p:sp>
    </p:spTree>
    <p:extLst>
      <p:ext uri="{BB962C8B-B14F-4D97-AF65-F5344CB8AC3E}">
        <p14:creationId xmlns:p14="http://schemas.microsoft.com/office/powerpoint/2010/main" val="3434482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solidFill>
                  <a:schemeClr val="bg1">
                    <a:lumMod val="65000"/>
                  </a:schemeClr>
                </a:solidFill>
                <a:latin typeface="Comic Sans MS" pitchFamily="66" charset="0"/>
              </a:rPr>
              <a:t>Introduction</a:t>
            </a:r>
          </a:p>
          <a:p>
            <a:pPr marL="742950" indent="-742950">
              <a:buFont typeface="+mj-lt"/>
              <a:buAutoNum type="arabicPeriod"/>
            </a:pPr>
            <a:r>
              <a:rPr lang="en-US" sz="4000" dirty="0">
                <a:solidFill>
                  <a:schemeClr val="bg1">
                    <a:lumMod val="65000"/>
                  </a:schemeClr>
                </a:solidFill>
                <a:latin typeface="Comic Sans MS" pitchFamily="66" charset="0"/>
              </a:rPr>
              <a:t>Before the Ride</a:t>
            </a:r>
          </a:p>
          <a:p>
            <a:pPr marL="742950" indent="-742950">
              <a:buFont typeface="+mj-lt"/>
              <a:buAutoNum type="arabicPeriod"/>
            </a:pPr>
            <a:r>
              <a:rPr lang="en-US" sz="4000" dirty="0">
                <a:latin typeface="Comic Sans MS" pitchFamily="66" charset="0"/>
              </a:rPr>
              <a:t>The Ride</a:t>
            </a:r>
          </a:p>
          <a:p>
            <a:pPr marL="742950" indent="-742950">
              <a:buFont typeface="+mj-lt"/>
              <a:buAutoNum type="arabicPeriod"/>
            </a:pPr>
            <a:r>
              <a:rPr lang="en-US" sz="4000" dirty="0">
                <a:solidFill>
                  <a:schemeClr val="bg1">
                    <a:lumMod val="65000"/>
                  </a:schemeClr>
                </a:solidFill>
                <a:latin typeface="Comic Sans MS" pitchFamily="66" charset="0"/>
              </a:rPr>
              <a:t>The Destination</a:t>
            </a:r>
          </a:p>
          <a:p>
            <a:pPr marL="742950" indent="-742950">
              <a:buFont typeface="+mj-lt"/>
              <a:buAutoNum type="arabicPeriod"/>
            </a:pPr>
            <a:r>
              <a:rPr lang="en-US" sz="4000" dirty="0">
                <a:solidFill>
                  <a:schemeClr val="bg1">
                    <a:lumMod val="65000"/>
                  </a:schemeClr>
                </a:solidFill>
                <a:latin typeface="Comic Sans MS" pitchFamily="66" charset="0"/>
              </a:rPr>
              <a:t>The Ride Home</a:t>
            </a:r>
          </a:p>
          <a:p>
            <a:pPr marL="742950" indent="-742950">
              <a:buFont typeface="+mj-lt"/>
              <a:buAutoNum type="arabicPeriod"/>
            </a:pPr>
            <a:r>
              <a:rPr lang="en-US" sz="4000" dirty="0">
                <a:solidFill>
                  <a:schemeClr val="bg1">
                    <a:lumMod val="65000"/>
                  </a:schemeClr>
                </a:solidFill>
                <a:latin typeface="Comic Sans MS" pitchFamily="66" charset="0"/>
              </a:rPr>
              <a:t>After the Ride</a:t>
            </a:r>
          </a:p>
        </p:txBody>
      </p:sp>
      <p:sp>
        <p:nvSpPr>
          <p:cNvPr id="4" name="Date Placeholder 3">
            <a:extLst>
              <a:ext uri="{FF2B5EF4-FFF2-40B4-BE49-F238E27FC236}">
                <a16:creationId xmlns:a16="http://schemas.microsoft.com/office/drawing/2014/main" id="{8A7329A5-8D96-4BC5-BCDF-AF878A6C6E66}"/>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FEC879E7-C2CD-49AD-88C1-76D5605E0FB4}"/>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26</a:t>
            </a:fld>
            <a:endParaRPr lang="en-US"/>
          </a:p>
        </p:txBody>
      </p:sp>
      <p:sp>
        <p:nvSpPr>
          <p:cNvPr id="10" name="Title 9">
            <a:extLst>
              <a:ext uri="{FF2B5EF4-FFF2-40B4-BE49-F238E27FC236}">
                <a16:creationId xmlns:a16="http://schemas.microsoft.com/office/drawing/2014/main" id="{4AD73167-FAC2-4175-A1B8-0F58519A38DE}"/>
              </a:ext>
            </a:extLst>
          </p:cNvPr>
          <p:cNvSpPr>
            <a:spLocks noGrp="1"/>
          </p:cNvSpPr>
          <p:nvPr>
            <p:ph type="title"/>
          </p:nvPr>
        </p:nvSpPr>
        <p:spPr/>
        <p:txBody>
          <a:bodyPr/>
          <a:lstStyle/>
          <a:p>
            <a:r>
              <a:rPr lang="en-US" dirty="0"/>
              <a:t>Formation 201 Structure</a:t>
            </a:r>
          </a:p>
        </p:txBody>
      </p:sp>
      <p:pic>
        <p:nvPicPr>
          <p:cNvPr id="8" name="Picture 4" descr="http://img.photobucket.com/albums/v408/calabash/Random%20Pics/FondaNicholsonOnFlagHog.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60234">
            <a:off x="5457723" y="1622884"/>
            <a:ext cx="3394912" cy="226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31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E3618-BB2C-46AC-A6D4-DEE9AFFC77E7}"/>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088802B5-1B6C-4CEC-99DA-193F2598345B}"/>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839E1DE1-CED5-436A-877D-CA3862AB1044}"/>
              </a:ext>
            </a:extLst>
          </p:cNvPr>
          <p:cNvSpPr>
            <a:spLocks noGrp="1"/>
          </p:cNvSpPr>
          <p:nvPr>
            <p:ph type="sldNum" sz="quarter" idx="4"/>
          </p:nvPr>
        </p:nvSpPr>
        <p:spPr/>
        <p:txBody>
          <a:bodyPr/>
          <a:lstStyle/>
          <a:p>
            <a:fld id="{B6F15528-21DE-4FAA-801E-634DDDAF4B2B}" type="slidenum">
              <a:rPr lang="en-US" smtClean="0"/>
              <a:pPr/>
              <a:t>27</a:t>
            </a:fld>
            <a:endParaRPr lang="en-US" dirty="0"/>
          </a:p>
        </p:txBody>
      </p:sp>
      <p:sp>
        <p:nvSpPr>
          <p:cNvPr id="5" name="Title 4">
            <a:extLst>
              <a:ext uri="{FF2B5EF4-FFF2-40B4-BE49-F238E27FC236}">
                <a16:creationId xmlns:a16="http://schemas.microsoft.com/office/drawing/2014/main" id="{317A7655-005D-48CD-B7F7-EF8022A73061}"/>
              </a:ext>
            </a:extLst>
          </p:cNvPr>
          <p:cNvSpPr>
            <a:spLocks noGrp="1"/>
          </p:cNvSpPr>
          <p:nvPr>
            <p:ph type="title"/>
          </p:nvPr>
        </p:nvSpPr>
        <p:spPr/>
        <p:txBody>
          <a:bodyPr/>
          <a:lstStyle/>
          <a:p>
            <a:r>
              <a:rPr lang="en-US" dirty="0"/>
              <a:t>The Day Of The Ride!</a:t>
            </a:r>
          </a:p>
        </p:txBody>
      </p:sp>
      <p:sp>
        <p:nvSpPr>
          <p:cNvPr id="6" name="TextBox 5">
            <a:extLst>
              <a:ext uri="{FF2B5EF4-FFF2-40B4-BE49-F238E27FC236}">
                <a16:creationId xmlns:a16="http://schemas.microsoft.com/office/drawing/2014/main" id="{D143975A-ED43-4E00-A4AB-97EF0346AF26}"/>
              </a:ext>
            </a:extLst>
          </p:cNvPr>
          <p:cNvSpPr txBox="1"/>
          <p:nvPr/>
        </p:nvSpPr>
        <p:spPr>
          <a:xfrm>
            <a:off x="1306773" y="1676400"/>
            <a:ext cx="6553200" cy="2677656"/>
          </a:xfrm>
          <a:prstGeom prst="rect">
            <a:avLst/>
          </a:prstGeom>
          <a:noFill/>
        </p:spPr>
        <p:txBody>
          <a:bodyPr wrap="square" rtlCol="0">
            <a:spAutoFit/>
          </a:bodyPr>
          <a:lstStyle/>
          <a:p>
            <a:r>
              <a:rPr lang="en-US" sz="2400" dirty="0">
                <a:latin typeface="Comic Sans MS" pitchFamily="66" charset="0"/>
              </a:rPr>
              <a:t>Arrive at rendezvous point early.</a:t>
            </a:r>
          </a:p>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	Typically Shell station on El Norte. </a:t>
            </a:r>
            <a:endParaRPr lang="en-US" sz="2400" dirty="0">
              <a:solidFill>
                <a:srgbClr val="0070C0"/>
              </a:solidFill>
              <a:latin typeface="Comic Sans MS" pitchFamily="66" charset="0"/>
            </a:endParaRPr>
          </a:p>
          <a:p>
            <a:pPr marL="342900" indent="-342900">
              <a:buFont typeface="Wingdings" pitchFamily="2" charset="2"/>
              <a:buChar char="Ø"/>
            </a:pPr>
            <a:r>
              <a:rPr lang="en-US" sz="2400" dirty="0">
                <a:latin typeface="Comic Sans MS" pitchFamily="66" charset="0"/>
              </a:rPr>
              <a:t>	Bring completed waiver.</a:t>
            </a:r>
          </a:p>
          <a:p>
            <a:pPr marL="342900" indent="-342900">
              <a:buFont typeface="Wingdings" pitchFamily="2" charset="2"/>
              <a:buChar char="Ø"/>
            </a:pPr>
            <a:r>
              <a:rPr lang="en-US" sz="2400" dirty="0">
                <a:latin typeface="Comic Sans MS" pitchFamily="66" charset="0"/>
              </a:rPr>
              <a:t>	Call ride leader or LD coordinator if </a:t>
            </a:r>
            <a:r>
              <a:rPr lang="en-US" sz="2400" dirty="0" smtClean="0">
                <a:latin typeface="Comic Sans MS" pitchFamily="66" charset="0"/>
              </a:rPr>
              <a:t>	unable </a:t>
            </a:r>
            <a:r>
              <a:rPr lang="en-US" sz="2400" dirty="0">
                <a:latin typeface="Comic Sans MS" pitchFamily="66" charset="0"/>
              </a:rPr>
              <a:t>to make it.</a:t>
            </a:r>
          </a:p>
          <a:p>
            <a:pPr marL="285750" indent="-285750">
              <a:buFont typeface="Wingdings" pitchFamily="2" charset="2"/>
              <a:buChar char="Ø"/>
            </a:pPr>
            <a:endParaRPr lang="en-US" sz="2400" dirty="0"/>
          </a:p>
        </p:txBody>
      </p:sp>
    </p:spTree>
    <p:extLst>
      <p:ext uri="{BB962C8B-B14F-4D97-AF65-F5344CB8AC3E}">
        <p14:creationId xmlns:p14="http://schemas.microsoft.com/office/powerpoint/2010/main" val="367001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EE89A-AB78-4F97-AE09-705D70186BA6}"/>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F9200077-9554-4FCB-8840-4B2CA51F1040}"/>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68A60CA4-A577-475A-B2D3-D98A9F61EF43}"/>
              </a:ext>
            </a:extLst>
          </p:cNvPr>
          <p:cNvSpPr>
            <a:spLocks noGrp="1"/>
          </p:cNvSpPr>
          <p:nvPr>
            <p:ph type="sldNum" sz="quarter" idx="4"/>
          </p:nvPr>
        </p:nvSpPr>
        <p:spPr/>
        <p:txBody>
          <a:bodyPr/>
          <a:lstStyle/>
          <a:p>
            <a:fld id="{B6F15528-21DE-4FAA-801E-634DDDAF4B2B}" type="slidenum">
              <a:rPr lang="en-US" smtClean="0"/>
              <a:pPr/>
              <a:t>28</a:t>
            </a:fld>
            <a:endParaRPr lang="en-US" dirty="0"/>
          </a:p>
        </p:txBody>
      </p:sp>
      <p:sp>
        <p:nvSpPr>
          <p:cNvPr id="5" name="Title 4">
            <a:extLst>
              <a:ext uri="{FF2B5EF4-FFF2-40B4-BE49-F238E27FC236}">
                <a16:creationId xmlns:a16="http://schemas.microsoft.com/office/drawing/2014/main" id="{0F4C87F8-23D6-4CCC-9069-A77F2CE01F34}"/>
              </a:ext>
            </a:extLst>
          </p:cNvPr>
          <p:cNvSpPr>
            <a:spLocks noGrp="1"/>
          </p:cNvSpPr>
          <p:nvPr>
            <p:ph type="title"/>
          </p:nvPr>
        </p:nvSpPr>
        <p:spPr/>
        <p:txBody>
          <a:bodyPr/>
          <a:lstStyle/>
          <a:p>
            <a:r>
              <a:rPr lang="en-US" dirty="0"/>
              <a:t>Feather Pins</a:t>
            </a:r>
          </a:p>
        </p:txBody>
      </p:sp>
      <p:sp>
        <p:nvSpPr>
          <p:cNvPr id="6" name="TextBox 5">
            <a:extLst>
              <a:ext uri="{FF2B5EF4-FFF2-40B4-BE49-F238E27FC236}">
                <a16:creationId xmlns:a16="http://schemas.microsoft.com/office/drawing/2014/main" id="{D8C38458-2A89-4ADB-A709-1D44AB562474}"/>
              </a:ext>
            </a:extLst>
          </p:cNvPr>
          <p:cNvSpPr txBox="1"/>
          <p:nvPr/>
        </p:nvSpPr>
        <p:spPr>
          <a:xfrm>
            <a:off x="762000" y="1447800"/>
            <a:ext cx="3962400" cy="2246769"/>
          </a:xfrm>
          <a:prstGeom prst="rect">
            <a:avLst/>
          </a:prstGeom>
          <a:noFill/>
        </p:spPr>
        <p:txBody>
          <a:bodyPr wrap="square" rtlCol="0">
            <a:spAutoFit/>
          </a:bodyPr>
          <a:lstStyle/>
          <a:p>
            <a:endParaRPr lang="en-US" sz="2000" dirty="0">
              <a:latin typeface="Comic Sans MS" pitchFamily="66" charset="0"/>
            </a:endParaRPr>
          </a:p>
          <a:p>
            <a:r>
              <a:rPr lang="en-US" sz="2400" dirty="0">
                <a:latin typeface="Comic Sans MS" pitchFamily="66" charset="0"/>
              </a:rPr>
              <a:t>Pins, it’s all about the pins.</a:t>
            </a:r>
          </a:p>
          <a:p>
            <a:endParaRPr lang="en-US" sz="2400" dirty="0">
              <a:latin typeface="Comic Sans MS" pitchFamily="66" charset="0"/>
            </a:endParaRPr>
          </a:p>
          <a:p>
            <a:r>
              <a:rPr lang="en-US" sz="2400" dirty="0">
                <a:latin typeface="Comic Sans MS" pitchFamily="66" charset="0"/>
              </a:rPr>
              <a:t>  One feather pin per long distance or overnight trip.</a:t>
            </a:r>
          </a:p>
          <a:p>
            <a:pPr marL="285750" indent="-285750">
              <a:buFont typeface="Wingdings" pitchFamily="2" charset="2"/>
              <a:buChar char="Ø"/>
            </a:pPr>
            <a:endParaRPr lang="en-US" sz="2400" dirty="0"/>
          </a:p>
        </p:txBody>
      </p:sp>
      <p:pic>
        <p:nvPicPr>
          <p:cNvPr id="7" name="Picture 83" descr="C:\Users\Owner\Documents\Documents\Safety\LD F-201\Red Feather.jpg">
            <a:extLst>
              <a:ext uri="{FF2B5EF4-FFF2-40B4-BE49-F238E27FC236}">
                <a16:creationId xmlns:a16="http://schemas.microsoft.com/office/drawing/2014/main" id="{FC40EFB4-29CC-45D6-9188-272448EE4A9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11680">
            <a:off x="5646737" y="1447800"/>
            <a:ext cx="1120775" cy="300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85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EE89A-AB78-4F97-AE09-705D70186BA6}"/>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F9200077-9554-4FCB-8840-4B2CA51F1040}"/>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68A60CA4-A577-475A-B2D3-D98A9F61EF43}"/>
              </a:ext>
            </a:extLst>
          </p:cNvPr>
          <p:cNvSpPr>
            <a:spLocks noGrp="1"/>
          </p:cNvSpPr>
          <p:nvPr>
            <p:ph type="sldNum" sz="quarter" idx="4"/>
          </p:nvPr>
        </p:nvSpPr>
        <p:spPr/>
        <p:txBody>
          <a:bodyPr/>
          <a:lstStyle/>
          <a:p>
            <a:fld id="{B6F15528-21DE-4FAA-801E-634DDDAF4B2B}" type="slidenum">
              <a:rPr lang="en-US" smtClean="0"/>
              <a:pPr/>
              <a:t>29</a:t>
            </a:fld>
            <a:endParaRPr lang="en-US" dirty="0"/>
          </a:p>
        </p:txBody>
      </p:sp>
      <p:sp>
        <p:nvSpPr>
          <p:cNvPr id="5" name="Title 4">
            <a:extLst>
              <a:ext uri="{FF2B5EF4-FFF2-40B4-BE49-F238E27FC236}">
                <a16:creationId xmlns:a16="http://schemas.microsoft.com/office/drawing/2014/main" id="{0F4C87F8-23D6-4CCC-9069-A77F2CE01F34}"/>
              </a:ext>
            </a:extLst>
          </p:cNvPr>
          <p:cNvSpPr>
            <a:spLocks noGrp="1"/>
          </p:cNvSpPr>
          <p:nvPr>
            <p:ph type="title"/>
          </p:nvPr>
        </p:nvSpPr>
        <p:spPr/>
        <p:txBody>
          <a:bodyPr/>
          <a:lstStyle/>
          <a:p>
            <a:r>
              <a:rPr lang="en-US" dirty="0"/>
              <a:t>Long-Distance Pins</a:t>
            </a:r>
          </a:p>
        </p:txBody>
      </p:sp>
      <p:sp>
        <p:nvSpPr>
          <p:cNvPr id="8" name="TextBox 7">
            <a:extLst>
              <a:ext uri="{FF2B5EF4-FFF2-40B4-BE49-F238E27FC236}">
                <a16:creationId xmlns:a16="http://schemas.microsoft.com/office/drawing/2014/main" id="{954CF68F-F010-4485-ABCD-64867810A9AA}"/>
              </a:ext>
            </a:extLst>
          </p:cNvPr>
          <p:cNvSpPr txBox="1"/>
          <p:nvPr/>
        </p:nvSpPr>
        <p:spPr>
          <a:xfrm>
            <a:off x="533400" y="1447800"/>
            <a:ext cx="4876800" cy="4154984"/>
          </a:xfrm>
          <a:prstGeom prst="rect">
            <a:avLst/>
          </a:prstGeom>
          <a:noFill/>
        </p:spPr>
        <p:txBody>
          <a:bodyPr wrap="square" rtlCol="0">
            <a:spAutoFit/>
          </a:bodyPr>
          <a:lstStyle/>
          <a:p>
            <a:pPr algn="ctr"/>
            <a:r>
              <a:rPr lang="en-US" sz="2400" dirty="0">
                <a:latin typeface="Comic Sans MS" pitchFamily="66" charset="0"/>
              </a:rPr>
              <a:t>Pins, it’s all about the pins.</a:t>
            </a:r>
          </a:p>
          <a:p>
            <a:endParaRPr lang="en-US" sz="2400" dirty="0">
              <a:latin typeface="Comic Sans MS" pitchFamily="66" charset="0"/>
            </a:endParaRPr>
          </a:p>
          <a:p>
            <a:r>
              <a:rPr lang="en-US" sz="2400" dirty="0">
                <a:latin typeface="Comic Sans MS" pitchFamily="66" charset="0"/>
              </a:rPr>
              <a:t>  Long distance rides have additional unique pins.  Top “suspension” pin is available at merchandise table at chapter meetings.  LD coordinator will take sign ups and prepayment </a:t>
            </a:r>
            <a:r>
              <a:rPr lang="en-US" sz="2400" u="sng" dirty="0">
                <a:latin typeface="Comic Sans MS" pitchFamily="66" charset="0"/>
              </a:rPr>
              <a:t>during</a:t>
            </a:r>
            <a:r>
              <a:rPr lang="en-US" sz="2400" dirty="0">
                <a:latin typeface="Comic Sans MS" pitchFamily="66" charset="0"/>
              </a:rPr>
              <a:t> the trip for the “dangler” for that trip.  </a:t>
            </a:r>
          </a:p>
          <a:p>
            <a:pPr marL="285750" indent="-285750">
              <a:buFont typeface="Wingdings" pitchFamily="2" charset="2"/>
              <a:buChar char="Ø"/>
            </a:pPr>
            <a:endParaRPr lang="en-US" sz="2400" dirty="0"/>
          </a:p>
        </p:txBody>
      </p:sp>
      <p:pic>
        <p:nvPicPr>
          <p:cNvPr id="9" name="Picture 54">
            <a:extLst>
              <a:ext uri="{FF2B5EF4-FFF2-40B4-BE49-F238E27FC236}">
                <a16:creationId xmlns:a16="http://schemas.microsoft.com/office/drawing/2014/main" id="{66999F7B-59E6-4B0E-8919-561BDBF5C1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338553"/>
            <a:ext cx="1473282" cy="484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350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latin typeface="Comic Sans MS" pitchFamily="66" charset="0"/>
              </a:rPr>
              <a:t>Introduction</a:t>
            </a:r>
          </a:p>
          <a:p>
            <a:pPr marL="742950" indent="-742950">
              <a:buFont typeface="+mj-lt"/>
              <a:buAutoNum type="arabicPeriod"/>
            </a:pPr>
            <a:r>
              <a:rPr lang="en-US" sz="4000" dirty="0">
                <a:latin typeface="Comic Sans MS" pitchFamily="66" charset="0"/>
              </a:rPr>
              <a:t>Before the Ride</a:t>
            </a:r>
          </a:p>
          <a:p>
            <a:pPr marL="742950" indent="-742950">
              <a:buFont typeface="+mj-lt"/>
              <a:buAutoNum type="arabicPeriod"/>
            </a:pPr>
            <a:r>
              <a:rPr lang="en-US" sz="4000" dirty="0">
                <a:latin typeface="Comic Sans MS" pitchFamily="66" charset="0"/>
              </a:rPr>
              <a:t>The Ride</a:t>
            </a:r>
          </a:p>
          <a:p>
            <a:pPr marL="742950" indent="-742950">
              <a:buFont typeface="+mj-lt"/>
              <a:buAutoNum type="arabicPeriod"/>
            </a:pPr>
            <a:r>
              <a:rPr lang="en-US" sz="4000" dirty="0">
                <a:latin typeface="Comic Sans MS" pitchFamily="66" charset="0"/>
              </a:rPr>
              <a:t>The Destination</a:t>
            </a:r>
          </a:p>
          <a:p>
            <a:pPr marL="742950" indent="-742950">
              <a:buFont typeface="+mj-lt"/>
              <a:buAutoNum type="arabicPeriod"/>
            </a:pPr>
            <a:r>
              <a:rPr lang="en-US" sz="4000" dirty="0">
                <a:latin typeface="Comic Sans MS" pitchFamily="66" charset="0"/>
              </a:rPr>
              <a:t>The Ride Home</a:t>
            </a:r>
          </a:p>
          <a:p>
            <a:pPr marL="742950" indent="-742950">
              <a:buFont typeface="+mj-lt"/>
              <a:buAutoNum type="arabicPeriod"/>
            </a:pPr>
            <a:r>
              <a:rPr lang="en-US" sz="4000" dirty="0">
                <a:latin typeface="Comic Sans MS" pitchFamily="66" charset="0"/>
              </a:rPr>
              <a:t>After the Ride</a:t>
            </a:r>
          </a:p>
        </p:txBody>
      </p:sp>
      <p:sp>
        <p:nvSpPr>
          <p:cNvPr id="7" name="Date Placeholder 6">
            <a:extLst>
              <a:ext uri="{FF2B5EF4-FFF2-40B4-BE49-F238E27FC236}">
                <a16:creationId xmlns:a16="http://schemas.microsoft.com/office/drawing/2014/main" id="{78BAC14C-DF51-4C6A-B3B9-8672467FD4D1}"/>
              </a:ext>
            </a:extLst>
          </p:cNvPr>
          <p:cNvSpPr>
            <a:spLocks noGrp="1"/>
          </p:cNvSpPr>
          <p:nvPr>
            <p:ph type="dt" sz="half" idx="2"/>
          </p:nvPr>
        </p:nvSpPr>
        <p:spPr/>
        <p:txBody>
          <a:bodyPr/>
          <a:lstStyle/>
          <a:p>
            <a:r>
              <a:rPr lang="en-US"/>
              <a:t>Formation 201</a:t>
            </a:r>
            <a:endParaRPr lang="en-US" dirty="0"/>
          </a:p>
        </p:txBody>
      </p:sp>
      <p:sp>
        <p:nvSpPr>
          <p:cNvPr id="8" name="Footer Placeholder 7">
            <a:extLst>
              <a:ext uri="{FF2B5EF4-FFF2-40B4-BE49-F238E27FC236}">
                <a16:creationId xmlns:a16="http://schemas.microsoft.com/office/drawing/2014/main" id="{FA2D57D5-9464-4E3B-BD14-E9D4566EE958}"/>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3</a:t>
            </a:fld>
            <a:endParaRPr lang="en-US"/>
          </a:p>
        </p:txBody>
      </p:sp>
      <p:sp>
        <p:nvSpPr>
          <p:cNvPr id="6" name="Title 5">
            <a:extLst>
              <a:ext uri="{FF2B5EF4-FFF2-40B4-BE49-F238E27FC236}">
                <a16:creationId xmlns:a16="http://schemas.microsoft.com/office/drawing/2014/main" id="{C54869EA-6D99-4781-B545-72E99E05F7ED}"/>
              </a:ext>
            </a:extLst>
          </p:cNvPr>
          <p:cNvSpPr>
            <a:spLocks noGrp="1"/>
          </p:cNvSpPr>
          <p:nvPr>
            <p:ph type="title"/>
          </p:nvPr>
        </p:nvSpPr>
        <p:spPr/>
        <p:txBody>
          <a:bodyPr/>
          <a:lstStyle/>
          <a:p>
            <a:r>
              <a:rPr lang="en-US" dirty="0"/>
              <a:t>Formation 201 Structure</a:t>
            </a:r>
          </a:p>
        </p:txBody>
      </p:sp>
    </p:spTree>
    <p:extLst>
      <p:ext uri="{BB962C8B-B14F-4D97-AF65-F5344CB8AC3E}">
        <p14:creationId xmlns:p14="http://schemas.microsoft.com/office/powerpoint/2010/main" val="567141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EE89A-AB78-4F97-AE09-705D70186BA6}"/>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F9200077-9554-4FCB-8840-4B2CA51F1040}"/>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68A60CA4-A577-475A-B2D3-D98A9F61EF43}"/>
              </a:ext>
            </a:extLst>
          </p:cNvPr>
          <p:cNvSpPr>
            <a:spLocks noGrp="1"/>
          </p:cNvSpPr>
          <p:nvPr>
            <p:ph type="sldNum" sz="quarter" idx="4"/>
          </p:nvPr>
        </p:nvSpPr>
        <p:spPr/>
        <p:txBody>
          <a:bodyPr/>
          <a:lstStyle/>
          <a:p>
            <a:fld id="{B6F15528-21DE-4FAA-801E-634DDDAF4B2B}" type="slidenum">
              <a:rPr lang="en-US" smtClean="0"/>
              <a:pPr/>
              <a:t>30</a:t>
            </a:fld>
            <a:endParaRPr lang="en-US" dirty="0"/>
          </a:p>
        </p:txBody>
      </p:sp>
      <p:sp>
        <p:nvSpPr>
          <p:cNvPr id="5" name="Title 4">
            <a:extLst>
              <a:ext uri="{FF2B5EF4-FFF2-40B4-BE49-F238E27FC236}">
                <a16:creationId xmlns:a16="http://schemas.microsoft.com/office/drawing/2014/main" id="{0F4C87F8-23D6-4CCC-9069-A77F2CE01F34}"/>
              </a:ext>
            </a:extLst>
          </p:cNvPr>
          <p:cNvSpPr>
            <a:spLocks noGrp="1"/>
          </p:cNvSpPr>
          <p:nvPr>
            <p:ph type="title"/>
          </p:nvPr>
        </p:nvSpPr>
        <p:spPr/>
        <p:txBody>
          <a:bodyPr/>
          <a:lstStyle/>
          <a:p>
            <a:r>
              <a:rPr lang="en-US" dirty="0"/>
              <a:t>Position and Spacing</a:t>
            </a:r>
          </a:p>
        </p:txBody>
      </p:sp>
      <p:sp>
        <p:nvSpPr>
          <p:cNvPr id="8" name="TextBox 7">
            <a:extLst>
              <a:ext uri="{FF2B5EF4-FFF2-40B4-BE49-F238E27FC236}">
                <a16:creationId xmlns:a16="http://schemas.microsoft.com/office/drawing/2014/main" id="{420079E7-5B4B-4F78-A23D-AD47FE0534EB}"/>
              </a:ext>
            </a:extLst>
          </p:cNvPr>
          <p:cNvSpPr txBox="1"/>
          <p:nvPr/>
        </p:nvSpPr>
        <p:spPr>
          <a:xfrm>
            <a:off x="773373" y="1524000"/>
            <a:ext cx="7620000" cy="3323987"/>
          </a:xfrm>
          <a:prstGeom prst="rect">
            <a:avLst/>
          </a:prstGeom>
          <a:noFill/>
        </p:spPr>
        <p:txBody>
          <a:bodyPr wrap="square" rtlCol="0">
            <a:spAutoFit/>
          </a:bodyPr>
          <a:lstStyle/>
          <a:p>
            <a:r>
              <a:rPr lang="en-US" sz="2400" dirty="0">
                <a:latin typeface="Comic Sans MS" pitchFamily="66" charset="0"/>
              </a:rPr>
              <a:t>The three most important things you can do while riding in a group:</a:t>
            </a:r>
          </a:p>
          <a:p>
            <a:endParaRPr lang="en-US" sz="2400" dirty="0">
              <a:latin typeface="Comic Sans MS" pitchFamily="66" charset="0"/>
            </a:endParaRPr>
          </a:p>
          <a:p>
            <a:r>
              <a:rPr lang="en-US" sz="2400" dirty="0">
                <a:latin typeface="Comic Sans MS" pitchFamily="66" charset="0"/>
              </a:rPr>
              <a:t>	1.  Maintain your position and spacing.</a:t>
            </a:r>
          </a:p>
          <a:p>
            <a:endParaRPr lang="en-US" sz="2400" dirty="0">
              <a:latin typeface="Comic Sans MS" pitchFamily="66" charset="0"/>
            </a:endParaRPr>
          </a:p>
          <a:p>
            <a:r>
              <a:rPr lang="en-US" sz="2400" dirty="0">
                <a:latin typeface="Comic Sans MS" pitchFamily="66" charset="0"/>
              </a:rPr>
              <a:t>	    2.  Maintain your position and spacing.</a:t>
            </a:r>
          </a:p>
          <a:p>
            <a:endParaRPr lang="en-US" sz="2400" dirty="0">
              <a:latin typeface="Comic Sans MS" pitchFamily="66" charset="0"/>
            </a:endParaRPr>
          </a:p>
          <a:p>
            <a:r>
              <a:rPr lang="en-US" sz="2400" dirty="0">
                <a:latin typeface="Comic Sans MS" pitchFamily="66" charset="0"/>
              </a:rPr>
              <a:t>	        </a:t>
            </a:r>
            <a:r>
              <a:rPr lang="en-US" sz="2400" b="1" u="sng" dirty="0">
                <a:latin typeface="Comic Sans MS" pitchFamily="66" charset="0"/>
              </a:rPr>
              <a:t>3.  Maintain your position and spacing</a:t>
            </a:r>
            <a:r>
              <a:rPr lang="en-US" sz="2400" b="1" u="sng" dirty="0"/>
              <a:t>.</a:t>
            </a:r>
          </a:p>
          <a:p>
            <a:endParaRPr lang="en-US" dirty="0"/>
          </a:p>
        </p:txBody>
      </p:sp>
    </p:spTree>
    <p:extLst>
      <p:ext uri="{BB962C8B-B14F-4D97-AF65-F5344CB8AC3E}">
        <p14:creationId xmlns:p14="http://schemas.microsoft.com/office/powerpoint/2010/main" val="70774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9" dur="10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p:cTn id="14"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p:cTn id="21"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23"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AEE89A-AB78-4F97-AE09-705D70186BA6}"/>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F9200077-9554-4FCB-8840-4B2CA51F1040}"/>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68A60CA4-A577-475A-B2D3-D98A9F61EF43}"/>
              </a:ext>
            </a:extLst>
          </p:cNvPr>
          <p:cNvSpPr>
            <a:spLocks noGrp="1"/>
          </p:cNvSpPr>
          <p:nvPr>
            <p:ph type="sldNum" sz="quarter" idx="4"/>
          </p:nvPr>
        </p:nvSpPr>
        <p:spPr/>
        <p:txBody>
          <a:bodyPr/>
          <a:lstStyle/>
          <a:p>
            <a:fld id="{B6F15528-21DE-4FAA-801E-634DDDAF4B2B}" type="slidenum">
              <a:rPr lang="en-US" smtClean="0"/>
              <a:pPr/>
              <a:t>31</a:t>
            </a:fld>
            <a:endParaRPr lang="en-US" dirty="0"/>
          </a:p>
        </p:txBody>
      </p:sp>
      <p:sp>
        <p:nvSpPr>
          <p:cNvPr id="5" name="Title 4">
            <a:extLst>
              <a:ext uri="{FF2B5EF4-FFF2-40B4-BE49-F238E27FC236}">
                <a16:creationId xmlns:a16="http://schemas.microsoft.com/office/drawing/2014/main" id="{0F4C87F8-23D6-4CCC-9069-A77F2CE01F34}"/>
              </a:ext>
            </a:extLst>
          </p:cNvPr>
          <p:cNvSpPr>
            <a:spLocks noGrp="1"/>
          </p:cNvSpPr>
          <p:nvPr>
            <p:ph type="title"/>
          </p:nvPr>
        </p:nvSpPr>
        <p:spPr/>
        <p:txBody>
          <a:bodyPr/>
          <a:lstStyle/>
          <a:p>
            <a:r>
              <a:rPr lang="en-US" dirty="0"/>
              <a:t>Position and Spacing</a:t>
            </a:r>
          </a:p>
        </p:txBody>
      </p:sp>
      <p:sp>
        <p:nvSpPr>
          <p:cNvPr id="7" name="TextBox 6">
            <a:extLst>
              <a:ext uri="{FF2B5EF4-FFF2-40B4-BE49-F238E27FC236}">
                <a16:creationId xmlns:a16="http://schemas.microsoft.com/office/drawing/2014/main" id="{A9C1980F-E63D-42D4-81AB-86F39B4AD3B9}"/>
              </a:ext>
            </a:extLst>
          </p:cNvPr>
          <p:cNvSpPr txBox="1"/>
          <p:nvPr/>
        </p:nvSpPr>
        <p:spPr>
          <a:xfrm>
            <a:off x="1382973" y="1522106"/>
            <a:ext cx="6400800" cy="4739759"/>
          </a:xfrm>
          <a:prstGeom prst="rect">
            <a:avLst/>
          </a:prstGeom>
          <a:noFill/>
        </p:spPr>
        <p:txBody>
          <a:bodyPr wrap="square" rtlCol="0">
            <a:spAutoFit/>
          </a:bodyPr>
          <a:lstStyle/>
          <a:p>
            <a:endParaRPr lang="en-US" sz="2000" dirty="0">
              <a:latin typeface="Comic Sans MS" pitchFamily="66" charset="0"/>
            </a:endParaRPr>
          </a:p>
          <a:p>
            <a:r>
              <a:rPr lang="en-US" sz="2400" dirty="0">
                <a:latin typeface="Comic Sans MS" pitchFamily="66" charset="0"/>
              </a:rPr>
              <a:t>Rubber Banding</a:t>
            </a:r>
          </a:p>
          <a:p>
            <a:endParaRPr lang="en-US" sz="2400" dirty="0">
              <a:latin typeface="Comic Sans MS" pitchFamily="66" charset="0"/>
            </a:endParaRPr>
          </a:p>
          <a:p>
            <a:pPr marL="342900" indent="-342900">
              <a:buFont typeface="Wingdings" pitchFamily="2" charset="2"/>
              <a:buChar char="Ø"/>
            </a:pPr>
            <a:r>
              <a:rPr lang="en-US" sz="2400" dirty="0" err="1">
                <a:latin typeface="Comic Sans MS" pitchFamily="66" charset="0"/>
              </a:rPr>
              <a:t>Rubberbanding</a:t>
            </a:r>
            <a:r>
              <a:rPr lang="en-US" sz="2400" dirty="0">
                <a:latin typeface="Comic Sans MS" pitchFamily="66" charset="0"/>
              </a:rPr>
              <a:t>, gapping, drifting, failing to keep up, etc., it’s all bad.</a:t>
            </a:r>
          </a:p>
          <a:p>
            <a:pPr marL="342900" indent="-342900">
              <a:buFont typeface="Wingdings" pitchFamily="2" charset="2"/>
              <a:buChar char="Ø"/>
            </a:pPr>
            <a:r>
              <a:rPr lang="en-US" sz="2400" dirty="0">
                <a:latin typeface="Comic Sans MS" pitchFamily="66" charset="0"/>
              </a:rPr>
              <a:t>Can compromise safety.</a:t>
            </a:r>
          </a:p>
          <a:p>
            <a:pPr marL="342900" indent="-342900">
              <a:buFont typeface="Wingdings" pitchFamily="2" charset="2"/>
              <a:buChar char="Ø"/>
            </a:pPr>
            <a:r>
              <a:rPr lang="en-US" sz="2400" dirty="0">
                <a:latin typeface="Comic Sans MS" pitchFamily="66" charset="0"/>
              </a:rPr>
              <a:t>Will irritate fellow riders and road guards.</a:t>
            </a:r>
          </a:p>
          <a:p>
            <a:pPr marL="342900" indent="-342900">
              <a:buFont typeface="Wingdings" pitchFamily="2" charset="2"/>
              <a:buChar char="Ø"/>
            </a:pPr>
            <a:endParaRPr lang="en-US" sz="2400" dirty="0">
              <a:latin typeface="Comic Sans MS" pitchFamily="66" charset="0"/>
            </a:endParaRPr>
          </a:p>
          <a:p>
            <a:pPr marL="342900" indent="-342900">
              <a:buFont typeface="Wingdings" pitchFamily="2" charset="2"/>
              <a:buChar char="Ø"/>
            </a:pPr>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If you see something, say something to a Road Guard…</a:t>
            </a:r>
          </a:p>
          <a:p>
            <a:endParaRPr lang="en-US" dirty="0"/>
          </a:p>
        </p:txBody>
      </p:sp>
      <p:sp>
        <p:nvSpPr>
          <p:cNvPr id="9" name="Down Arrow 7">
            <a:extLst>
              <a:ext uri="{FF2B5EF4-FFF2-40B4-BE49-F238E27FC236}">
                <a16:creationId xmlns:a16="http://schemas.microsoft.com/office/drawing/2014/main" id="{C9032781-C2D7-4555-ADC8-1313A26D013F}"/>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23667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p:cTn id="7" dur="1000" fill="hold"/>
                                        <p:tgtEl>
                                          <p:spTgt spid="7">
                                            <p:txEl>
                                              <p:pRg st="3" end="3"/>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9" dur="1000"/>
                                        <p:tgtEl>
                                          <p:spTgt spid="7">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4" end="4"/>
                                            </p:txEl>
                                          </p:spTgt>
                                        </p:tgtEl>
                                        <p:attrNameLst>
                                          <p:attrName>style.visibility</p:attrName>
                                        </p:attrNameLst>
                                      </p:cBhvr>
                                      <p:to>
                                        <p:strVal val="visible"/>
                                      </p:to>
                                    </p:set>
                                    <p:anim calcmode="lin" valueType="num">
                                      <p:cBhvr>
                                        <p:cTn id="14" dur="10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6" dur="1000"/>
                                        <p:tgtEl>
                                          <p:spTgt spid="7">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p:cTn id="21"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22" dur="10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23" dur="1000"/>
                                        <p:tgtEl>
                                          <p:spTgt spid="7">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8" end="8"/>
                                            </p:txEl>
                                          </p:spTgt>
                                        </p:tgtEl>
                                        <p:attrNameLst>
                                          <p:attrName>style.visibility</p:attrName>
                                        </p:attrNameLst>
                                      </p:cBhvr>
                                      <p:to>
                                        <p:strVal val="visible"/>
                                      </p:to>
                                    </p:set>
                                    <p:anim calcmode="lin" valueType="num">
                                      <p:cBhvr>
                                        <p:cTn id="28" dur="1000" fill="hold"/>
                                        <p:tgtEl>
                                          <p:spTgt spid="7">
                                            <p:txEl>
                                              <p:pRg st="8" end="8"/>
                                            </p:txEl>
                                          </p:spTgt>
                                        </p:tgtEl>
                                        <p:attrNameLst>
                                          <p:attrName>ppt_w</p:attrName>
                                        </p:attrNameLst>
                                      </p:cBhvr>
                                      <p:tavLst>
                                        <p:tav tm="0">
                                          <p:val>
                                            <p:fltVal val="0"/>
                                          </p:val>
                                        </p:tav>
                                        <p:tav tm="100000">
                                          <p:val>
                                            <p:strVal val="#ppt_w"/>
                                          </p:val>
                                        </p:tav>
                                      </p:tavLst>
                                    </p:anim>
                                    <p:anim calcmode="lin" valueType="num">
                                      <p:cBhvr>
                                        <p:cTn id="29" dur="10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30" dur="1000"/>
                                        <p:tgtEl>
                                          <p:spTgt spid="7">
                                            <p:txEl>
                                              <p:pRg st="8" end="8"/>
                                            </p:txEl>
                                          </p:spTgt>
                                        </p:tgtEl>
                                      </p:cBhvr>
                                    </p:animEffect>
                                  </p:childTnLst>
                                </p:cTn>
                              </p:par>
                            </p:childTnLst>
                          </p:cTn>
                        </p:par>
                        <p:par>
                          <p:cTn id="31" fill="hold">
                            <p:stCondLst>
                              <p:cond delay="1000"/>
                            </p:stCondLst>
                            <p:childTnLst>
                              <p:par>
                                <p:cTn id="32" presetID="1" presetClass="exit"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2E735-524D-4EE1-912A-0A4AD08AA421}"/>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1980BA8B-87F2-4342-8195-DE1DDD03488D}"/>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0DD4EF71-300D-44FD-BCA0-9FBDA91A96D9}"/>
              </a:ext>
            </a:extLst>
          </p:cNvPr>
          <p:cNvSpPr>
            <a:spLocks noGrp="1"/>
          </p:cNvSpPr>
          <p:nvPr>
            <p:ph type="sldNum" sz="quarter" idx="4"/>
          </p:nvPr>
        </p:nvSpPr>
        <p:spPr/>
        <p:txBody>
          <a:bodyPr/>
          <a:lstStyle/>
          <a:p>
            <a:fld id="{B6F15528-21DE-4FAA-801E-634DDDAF4B2B}" type="slidenum">
              <a:rPr lang="en-US" smtClean="0"/>
              <a:pPr/>
              <a:t>32</a:t>
            </a:fld>
            <a:endParaRPr lang="en-US" dirty="0"/>
          </a:p>
        </p:txBody>
      </p:sp>
      <p:sp>
        <p:nvSpPr>
          <p:cNvPr id="5" name="Title 4">
            <a:extLst>
              <a:ext uri="{FF2B5EF4-FFF2-40B4-BE49-F238E27FC236}">
                <a16:creationId xmlns:a16="http://schemas.microsoft.com/office/drawing/2014/main" id="{63CF23CE-3B97-4386-83EA-1D29D6B4D08F}"/>
              </a:ext>
            </a:extLst>
          </p:cNvPr>
          <p:cNvSpPr>
            <a:spLocks noGrp="1"/>
          </p:cNvSpPr>
          <p:nvPr>
            <p:ph type="title"/>
          </p:nvPr>
        </p:nvSpPr>
        <p:spPr/>
        <p:txBody>
          <a:bodyPr/>
          <a:lstStyle/>
          <a:p>
            <a:r>
              <a:rPr lang="en-US" dirty="0"/>
              <a:t>Maintaining Position and Spacing</a:t>
            </a:r>
          </a:p>
        </p:txBody>
      </p:sp>
      <p:sp>
        <p:nvSpPr>
          <p:cNvPr id="9" name="Down Arrow 8">
            <a:extLst>
              <a:ext uri="{FF2B5EF4-FFF2-40B4-BE49-F238E27FC236}">
                <a16:creationId xmlns:a16="http://schemas.microsoft.com/office/drawing/2014/main" id="{49BC7E49-119D-4351-909E-F33F4171D785}"/>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TextBox 9">
            <a:extLst>
              <a:ext uri="{FF2B5EF4-FFF2-40B4-BE49-F238E27FC236}">
                <a16:creationId xmlns:a16="http://schemas.microsoft.com/office/drawing/2014/main" id="{6660FFB7-33CF-4046-9C17-59FD73A52E51}"/>
              </a:ext>
            </a:extLst>
          </p:cNvPr>
          <p:cNvSpPr txBox="1"/>
          <p:nvPr/>
        </p:nvSpPr>
        <p:spPr>
          <a:xfrm>
            <a:off x="2362200" y="1709901"/>
            <a:ext cx="6400800" cy="4062651"/>
          </a:xfrm>
          <a:prstGeom prst="rect">
            <a:avLst/>
          </a:prstGeom>
          <a:noFill/>
        </p:spPr>
        <p:txBody>
          <a:bodyPr wrap="square" rtlCol="0">
            <a:spAutoFit/>
          </a:bodyPr>
          <a:lstStyle/>
          <a:p>
            <a:r>
              <a:rPr lang="en-US" sz="2400" dirty="0">
                <a:latin typeface="Comic Sans MS" pitchFamily="66" charset="0"/>
              </a:rPr>
              <a:t>Rubber banding-be alert for signs.</a:t>
            </a:r>
          </a:p>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Are there large gaps in front of you?</a:t>
            </a:r>
          </a:p>
          <a:p>
            <a:pPr marL="342900" indent="-342900">
              <a:buFont typeface="Wingdings" pitchFamily="2" charset="2"/>
              <a:buChar char="Ø"/>
            </a:pPr>
            <a:r>
              <a:rPr lang="en-US" sz="2400" dirty="0">
                <a:latin typeface="Comic Sans MS" pitchFamily="66" charset="0"/>
              </a:rPr>
              <a:t>Are you and others frequently accelerating and braking?</a:t>
            </a:r>
          </a:p>
          <a:p>
            <a:pPr marL="342900" indent="-342900">
              <a:buFont typeface="Wingdings" pitchFamily="2" charset="2"/>
              <a:buChar char="Ø"/>
            </a:pPr>
            <a:r>
              <a:rPr lang="en-US" sz="2400" dirty="0">
                <a:latin typeface="Comic Sans MS" pitchFamily="66" charset="0"/>
              </a:rPr>
              <a:t>Others probably won’t address directly.  Are nearby members in group asking to switch positions?</a:t>
            </a:r>
          </a:p>
          <a:p>
            <a:pPr marL="342900" indent="-342900">
              <a:buFont typeface="Wingdings" pitchFamily="2" charset="2"/>
              <a:buChar char="Ø"/>
            </a:pPr>
            <a:r>
              <a:rPr lang="en-US" sz="2400" dirty="0">
                <a:latin typeface="Comic Sans MS" pitchFamily="66" charset="0"/>
              </a:rPr>
              <a:t>Do others, including road guards, frequently ask if you are “doing alright?”</a:t>
            </a:r>
          </a:p>
          <a:p>
            <a:endParaRPr lang="en-US" dirty="0"/>
          </a:p>
        </p:txBody>
      </p:sp>
      <p:pic>
        <p:nvPicPr>
          <p:cNvPr id="11" name="Picture 171" descr="http://www.afewwildhairs.com/wp-content/uploads/2013/02/pepe_le_pew-5253.gif">
            <a:hlinkClick r:id="rId2"/>
            <a:extLst>
              <a:ext uri="{FF2B5EF4-FFF2-40B4-BE49-F238E27FC236}">
                <a16:creationId xmlns:a16="http://schemas.microsoft.com/office/drawing/2014/main" id="{99FB4B7D-7C23-47B2-9468-84A1D8BCF8C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243" y="4395032"/>
            <a:ext cx="1665445" cy="170447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6">
            <a:extLst>
              <a:ext uri="{FF2B5EF4-FFF2-40B4-BE49-F238E27FC236}">
                <a16:creationId xmlns:a16="http://schemas.microsoft.com/office/drawing/2014/main" id="{231AE08F-ED95-45C9-B78D-95461746C961}"/>
              </a:ext>
            </a:extLst>
          </p:cNvPr>
          <p:cNvSpPr/>
          <p:nvPr/>
        </p:nvSpPr>
        <p:spPr>
          <a:xfrm>
            <a:off x="17648" y="1523999"/>
            <a:ext cx="2344552" cy="2141279"/>
          </a:xfrm>
          <a:prstGeom prst="wedgeEllipseCallout">
            <a:avLst>
              <a:gd name="adj1" fmla="val 3063"/>
              <a:gd name="adj2" fmla="val 975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omic Sans MS" pitchFamily="66" charset="0"/>
              </a:rPr>
              <a:t>Is it ME or my GAPPING that stinks?</a:t>
            </a:r>
          </a:p>
        </p:txBody>
      </p:sp>
    </p:spTree>
    <p:extLst>
      <p:ext uri="{BB962C8B-B14F-4D97-AF65-F5344CB8AC3E}">
        <p14:creationId xmlns:p14="http://schemas.microsoft.com/office/powerpoint/2010/main" val="20773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300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wipe(down)">
                                      <p:cBhvr>
                                        <p:cTn id="7" dur="500"/>
                                        <p:tgtEl>
                                          <p:spTgt spid="10">
                                            <p:txEl>
                                              <p:pRg st="2" end="2"/>
                                            </p:txEl>
                                          </p:spTgt>
                                        </p:tgtEl>
                                      </p:cBhvr>
                                    </p:animEffect>
                                  </p:childTnLst>
                                </p:cTn>
                              </p:par>
                            </p:childTnLst>
                          </p:cTn>
                        </p:par>
                        <p:par>
                          <p:cTn id="8" fill="hold">
                            <p:stCondLst>
                              <p:cond delay="3500"/>
                            </p:stCondLst>
                            <p:childTnLst>
                              <p:par>
                                <p:cTn id="9" presetID="22" presetClass="entr" presetSubtype="4" fill="hold" nodeType="afterEffect">
                                  <p:stCondLst>
                                    <p:cond delay="3000"/>
                                  </p:stCondLst>
                                  <p:childTnLst>
                                    <p:set>
                                      <p:cBhvr>
                                        <p:cTn id="10" dur="1" fill="hold">
                                          <p:stCondLst>
                                            <p:cond delay="0"/>
                                          </p:stCondLst>
                                        </p:cTn>
                                        <p:tgtEl>
                                          <p:spTgt spid="10">
                                            <p:txEl>
                                              <p:pRg st="3" end="3"/>
                                            </p:txEl>
                                          </p:spTgt>
                                        </p:tgtEl>
                                        <p:attrNameLst>
                                          <p:attrName>style.visibility</p:attrName>
                                        </p:attrNameLst>
                                      </p:cBhvr>
                                      <p:to>
                                        <p:strVal val="visible"/>
                                      </p:to>
                                    </p:set>
                                    <p:animEffect transition="in" filter="wipe(down)">
                                      <p:cBhvr>
                                        <p:cTn id="11" dur="500"/>
                                        <p:tgtEl>
                                          <p:spTgt spid="10">
                                            <p:txEl>
                                              <p:pRg st="3" end="3"/>
                                            </p:txEl>
                                          </p:spTgt>
                                        </p:tgtEl>
                                      </p:cBhvr>
                                    </p:animEffect>
                                  </p:childTnLst>
                                </p:cTn>
                              </p:par>
                            </p:childTnLst>
                          </p:cTn>
                        </p:par>
                        <p:par>
                          <p:cTn id="12" fill="hold">
                            <p:stCondLst>
                              <p:cond delay="7000"/>
                            </p:stCondLst>
                            <p:childTnLst>
                              <p:par>
                                <p:cTn id="13" presetID="22" presetClass="entr" presetSubtype="4" fill="hold" nodeType="afterEffect">
                                  <p:stCondLst>
                                    <p:cond delay="300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wipe(down)">
                                      <p:cBhvr>
                                        <p:cTn id="15" dur="500"/>
                                        <p:tgtEl>
                                          <p:spTgt spid="10">
                                            <p:txEl>
                                              <p:pRg st="4" end="4"/>
                                            </p:txEl>
                                          </p:spTgt>
                                        </p:tgtEl>
                                      </p:cBhvr>
                                    </p:animEffect>
                                  </p:childTnLst>
                                </p:cTn>
                              </p:par>
                            </p:childTnLst>
                          </p:cTn>
                        </p:par>
                        <p:par>
                          <p:cTn id="16" fill="hold">
                            <p:stCondLst>
                              <p:cond delay="10500"/>
                            </p:stCondLst>
                            <p:childTnLst>
                              <p:par>
                                <p:cTn id="17" presetID="22" presetClass="entr" presetSubtype="4" fill="hold" nodeType="afterEffect">
                                  <p:stCondLst>
                                    <p:cond delay="1000"/>
                                  </p:stCondLst>
                                  <p:childTnLst>
                                    <p:set>
                                      <p:cBhvr>
                                        <p:cTn id="18" dur="1" fill="hold">
                                          <p:stCondLst>
                                            <p:cond delay="0"/>
                                          </p:stCondLst>
                                        </p:cTn>
                                        <p:tgtEl>
                                          <p:spTgt spid="10">
                                            <p:txEl>
                                              <p:pRg st="5" end="5"/>
                                            </p:txEl>
                                          </p:spTgt>
                                        </p:tgtEl>
                                        <p:attrNameLst>
                                          <p:attrName>style.visibility</p:attrName>
                                        </p:attrNameLst>
                                      </p:cBhvr>
                                      <p:to>
                                        <p:strVal val="visible"/>
                                      </p:to>
                                    </p:set>
                                    <p:animEffect transition="in" filter="wipe(down)">
                                      <p:cBhvr>
                                        <p:cTn id="19" dur="500"/>
                                        <p:tgtEl>
                                          <p:spTgt spid="10">
                                            <p:txEl>
                                              <p:pRg st="5" end="5"/>
                                            </p:txEl>
                                          </p:spTgt>
                                        </p:tgtEl>
                                      </p:cBhvr>
                                    </p:animEffect>
                                  </p:childTnLst>
                                </p:cTn>
                              </p:par>
                            </p:childTnLst>
                          </p:cTn>
                        </p:par>
                        <p:par>
                          <p:cTn id="20" fill="hold">
                            <p:stCondLst>
                              <p:cond delay="12000"/>
                            </p:stCondLst>
                            <p:childTnLst>
                              <p:par>
                                <p:cTn id="21" presetID="1" presetClass="entr" presetSubtype="0" fill="hold" nodeType="afterEffect">
                                  <p:stCondLst>
                                    <p:cond delay="150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15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13500"/>
                            </p:stCondLst>
                            <p:childTnLst>
                              <p:par>
                                <p:cTn id="26" presetID="1" presetClass="exit"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7F03F7-BB69-4F70-9049-3B9187908EA6}"/>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DE1CE29E-009F-428E-9F56-A23F345FD0A7}"/>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FDA2C21A-1728-4CFE-92B5-B214CD8B8723}"/>
              </a:ext>
            </a:extLst>
          </p:cNvPr>
          <p:cNvSpPr>
            <a:spLocks noGrp="1"/>
          </p:cNvSpPr>
          <p:nvPr>
            <p:ph type="sldNum" sz="quarter" idx="4"/>
          </p:nvPr>
        </p:nvSpPr>
        <p:spPr/>
        <p:txBody>
          <a:bodyPr/>
          <a:lstStyle/>
          <a:p>
            <a:fld id="{B6F15528-21DE-4FAA-801E-634DDDAF4B2B}" type="slidenum">
              <a:rPr lang="en-US" smtClean="0"/>
              <a:pPr/>
              <a:t>33</a:t>
            </a:fld>
            <a:endParaRPr lang="en-US" dirty="0"/>
          </a:p>
        </p:txBody>
      </p:sp>
      <p:sp>
        <p:nvSpPr>
          <p:cNvPr id="5" name="Title 4">
            <a:extLst>
              <a:ext uri="{FF2B5EF4-FFF2-40B4-BE49-F238E27FC236}">
                <a16:creationId xmlns:a16="http://schemas.microsoft.com/office/drawing/2014/main" id="{2CA12DCB-E460-457E-85BF-A509C3650B18}"/>
              </a:ext>
            </a:extLst>
          </p:cNvPr>
          <p:cNvSpPr>
            <a:spLocks noGrp="1"/>
          </p:cNvSpPr>
          <p:nvPr>
            <p:ph type="title"/>
          </p:nvPr>
        </p:nvSpPr>
        <p:spPr/>
        <p:txBody>
          <a:bodyPr/>
          <a:lstStyle/>
          <a:p>
            <a:r>
              <a:rPr lang="en-US" dirty="0"/>
              <a:t>Dangers of Using Cruise Control</a:t>
            </a:r>
          </a:p>
        </p:txBody>
      </p:sp>
      <p:pic>
        <p:nvPicPr>
          <p:cNvPr id="6" name="Picture 5">
            <a:extLst>
              <a:ext uri="{FF2B5EF4-FFF2-40B4-BE49-F238E27FC236}">
                <a16:creationId xmlns:a16="http://schemas.microsoft.com/office/drawing/2014/main" id="{062D2B64-4A1C-40A9-874B-A0B78D795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1362273"/>
            <a:ext cx="3979848" cy="4781544"/>
          </a:xfrm>
          <a:prstGeom prst="rect">
            <a:avLst/>
          </a:prstGeom>
        </p:spPr>
      </p:pic>
      <p:pic>
        <p:nvPicPr>
          <p:cNvPr id="8" name="Picture 7" descr="A close up of a flag&#10;&#10;Description automatically generated">
            <a:extLst>
              <a:ext uri="{FF2B5EF4-FFF2-40B4-BE49-F238E27FC236}">
                <a16:creationId xmlns:a16="http://schemas.microsoft.com/office/drawing/2014/main" id="{FE6D7E88-80F6-493E-AA76-DA54963EF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2950" y="1752600"/>
            <a:ext cx="1422400" cy="1422400"/>
          </a:xfrm>
          <a:prstGeom prst="rect">
            <a:avLst/>
          </a:prstGeom>
        </p:spPr>
      </p:pic>
      <p:pic>
        <p:nvPicPr>
          <p:cNvPr id="9" name="Picture 8" descr="A yellow and black text&#10;&#10;Description automatically generated">
            <a:extLst>
              <a:ext uri="{FF2B5EF4-FFF2-40B4-BE49-F238E27FC236}">
                <a16:creationId xmlns:a16="http://schemas.microsoft.com/office/drawing/2014/main" id="{F3B144CB-A922-4A80-9C38-5987C69B6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000" y="3791494"/>
            <a:ext cx="2082800" cy="965200"/>
          </a:xfrm>
          <a:prstGeom prst="rect">
            <a:avLst/>
          </a:prstGeom>
        </p:spPr>
      </p:pic>
    </p:spTree>
    <p:extLst>
      <p:ext uri="{BB962C8B-B14F-4D97-AF65-F5344CB8AC3E}">
        <p14:creationId xmlns:p14="http://schemas.microsoft.com/office/powerpoint/2010/main" val="4225301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7450B4-B30C-4580-A5D5-3CF1B67C1E0A}"/>
              </a:ext>
            </a:extLst>
          </p:cNvPr>
          <p:cNvSpPr>
            <a:spLocks noGrp="1"/>
          </p:cNvSpPr>
          <p:nvPr>
            <p:ph type="title"/>
          </p:nvPr>
        </p:nvSpPr>
        <p:spPr/>
        <p:txBody>
          <a:bodyPr/>
          <a:lstStyle/>
          <a:p>
            <a:r>
              <a:rPr lang="en-US" dirty="0"/>
              <a:t>Passing Large Trucks</a:t>
            </a:r>
          </a:p>
        </p:txBody>
      </p:sp>
      <p:sp>
        <p:nvSpPr>
          <p:cNvPr id="4" name="Date Placeholder 3">
            <a:extLst>
              <a:ext uri="{FF2B5EF4-FFF2-40B4-BE49-F238E27FC236}">
                <a16:creationId xmlns:a16="http://schemas.microsoft.com/office/drawing/2014/main" id="{1C9F7A07-FC90-42F7-824D-E075E986EEB0}"/>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3961A6BF-9D7C-42D0-858A-DE87045882E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6A196199-9C5F-46EC-872C-418235F2B8F4}"/>
              </a:ext>
            </a:extLst>
          </p:cNvPr>
          <p:cNvSpPr>
            <a:spLocks noGrp="1"/>
          </p:cNvSpPr>
          <p:nvPr>
            <p:ph type="sldNum" sz="quarter" idx="12"/>
          </p:nvPr>
        </p:nvSpPr>
        <p:spPr/>
        <p:txBody>
          <a:bodyPr/>
          <a:lstStyle/>
          <a:p>
            <a:fld id="{B6F15528-21DE-4FAA-801E-634DDDAF4B2B}" type="slidenum">
              <a:rPr lang="en-US" smtClean="0"/>
              <a:pPr/>
              <a:t>34</a:t>
            </a:fld>
            <a:endParaRPr lang="en-US" dirty="0"/>
          </a:p>
        </p:txBody>
      </p:sp>
      <p:sp>
        <p:nvSpPr>
          <p:cNvPr id="7" name="TextBox 20">
            <a:extLst>
              <a:ext uri="{FF2B5EF4-FFF2-40B4-BE49-F238E27FC236}">
                <a16:creationId xmlns:a16="http://schemas.microsoft.com/office/drawing/2014/main" id="{5431F209-E142-4865-8842-5ED178DB69C6}"/>
              </a:ext>
            </a:extLst>
          </p:cNvPr>
          <p:cNvSpPr txBox="1">
            <a:spLocks noGrp="1" noChangeArrowheads="1"/>
          </p:cNvSpPr>
          <p:nvPr>
            <p:ph idx="1"/>
          </p:nvPr>
        </p:nvSpPr>
        <p:spPr bwMode="auto">
          <a:xfrm>
            <a:off x="533400" y="2523710"/>
            <a:ext cx="8229600" cy="282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eaLnBrk="1" hangingPunct="1">
              <a:buFont typeface="Wingdings" pitchFamily="2" charset="2"/>
              <a:buChar char="Ø"/>
            </a:pPr>
            <a:r>
              <a:rPr lang="en-US" dirty="0">
                <a:latin typeface="Comic Sans MS" pitchFamily="66" charset="0"/>
              </a:rPr>
              <a:t>When approaching a large truck, from either direction, the bikes nearest the truck give a quick hand or leg signal and move laterally away from the truck, then back to resume position after passing truck.</a:t>
            </a:r>
          </a:p>
          <a:p>
            <a:pPr marL="342900" indent="-342900" eaLnBrk="1" hangingPunct="1">
              <a:buFont typeface="Wingdings" pitchFamily="2" charset="2"/>
              <a:buChar char="Ø"/>
            </a:pPr>
            <a:r>
              <a:rPr lang="en-US" dirty="0">
                <a:latin typeface="Comic Sans MS" pitchFamily="66" charset="0"/>
              </a:rPr>
              <a:t>Move only as far as comfortable.  </a:t>
            </a:r>
          </a:p>
          <a:p>
            <a:pPr marL="342900" indent="-342900" eaLnBrk="1" hangingPunct="1">
              <a:buFont typeface="Wingdings" pitchFamily="2" charset="2"/>
              <a:buChar char="Ø"/>
            </a:pPr>
            <a:r>
              <a:rPr lang="en-US" dirty="0">
                <a:latin typeface="Comic Sans MS" pitchFamily="66" charset="0"/>
              </a:rPr>
              <a:t>Do not vary speed.  </a:t>
            </a:r>
          </a:p>
        </p:txBody>
      </p:sp>
      <p:sp>
        <p:nvSpPr>
          <p:cNvPr id="8" name="TextBox 21">
            <a:extLst>
              <a:ext uri="{FF2B5EF4-FFF2-40B4-BE49-F238E27FC236}">
                <a16:creationId xmlns:a16="http://schemas.microsoft.com/office/drawing/2014/main" id="{54053A52-C574-4B47-B432-A999DBA357A8}"/>
              </a:ext>
            </a:extLst>
          </p:cNvPr>
          <p:cNvSpPr txBox="1">
            <a:spLocks noChangeArrowheads="1"/>
          </p:cNvSpPr>
          <p:nvPr/>
        </p:nvSpPr>
        <p:spPr bwMode="auto">
          <a:xfrm>
            <a:off x="838200" y="1371600"/>
            <a:ext cx="746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b="1" dirty="0">
                <a:latin typeface="Comic Sans MS" pitchFamily="66" charset="0"/>
              </a:rPr>
              <a:t>Modified Stagger for Passing Large Trucks, Either Direction, 2+ Lanes in Same Direction</a:t>
            </a:r>
          </a:p>
        </p:txBody>
      </p:sp>
    </p:spTree>
    <p:extLst>
      <p:ext uri="{BB962C8B-B14F-4D97-AF65-F5344CB8AC3E}">
        <p14:creationId xmlns:p14="http://schemas.microsoft.com/office/powerpoint/2010/main" val="3086261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F32D66-8018-49CF-9BF1-E6B82949F316}"/>
              </a:ext>
            </a:extLst>
          </p:cNvPr>
          <p:cNvSpPr>
            <a:spLocks noGrp="1"/>
          </p:cNvSpPr>
          <p:nvPr>
            <p:ph type="title"/>
          </p:nvPr>
        </p:nvSpPr>
        <p:spPr/>
        <p:txBody>
          <a:bodyPr/>
          <a:lstStyle/>
          <a:p>
            <a:r>
              <a:rPr lang="en-US" dirty="0"/>
              <a:t>Passing Large Trucks</a:t>
            </a:r>
          </a:p>
        </p:txBody>
      </p:sp>
      <p:sp>
        <p:nvSpPr>
          <p:cNvPr id="4" name="Date Placeholder 3">
            <a:extLst>
              <a:ext uri="{FF2B5EF4-FFF2-40B4-BE49-F238E27FC236}">
                <a16:creationId xmlns:a16="http://schemas.microsoft.com/office/drawing/2014/main" id="{D4AC2539-6D4C-4619-98E2-3689005CFEB7}"/>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AAFE4954-80F4-4255-A91C-FFC6854B55D4}"/>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FE8B77D-B863-4A68-A0BB-E89BB61C6377}"/>
              </a:ext>
            </a:extLst>
          </p:cNvPr>
          <p:cNvSpPr>
            <a:spLocks noGrp="1"/>
          </p:cNvSpPr>
          <p:nvPr>
            <p:ph type="sldNum" sz="quarter" idx="12"/>
          </p:nvPr>
        </p:nvSpPr>
        <p:spPr/>
        <p:txBody>
          <a:bodyPr/>
          <a:lstStyle/>
          <a:p>
            <a:fld id="{B6F15528-21DE-4FAA-801E-634DDDAF4B2B}" type="slidenum">
              <a:rPr lang="en-US" smtClean="0"/>
              <a:pPr/>
              <a:t>35</a:t>
            </a:fld>
            <a:endParaRPr lang="en-US" dirty="0"/>
          </a:p>
        </p:txBody>
      </p:sp>
      <p:cxnSp>
        <p:nvCxnSpPr>
          <p:cNvPr id="7" name="Straight Connector 6">
            <a:extLst>
              <a:ext uri="{FF2B5EF4-FFF2-40B4-BE49-F238E27FC236}">
                <a16:creationId xmlns:a16="http://schemas.microsoft.com/office/drawing/2014/main" id="{12F36A6A-0F5E-4710-9C9F-BB678FE1563A}"/>
              </a:ext>
            </a:extLst>
          </p:cNvPr>
          <p:cNvCxnSpPr/>
          <p:nvPr/>
        </p:nvCxnSpPr>
        <p:spPr>
          <a:xfrm flipH="1">
            <a:off x="1143000" y="2678477"/>
            <a:ext cx="6858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197041-DFC0-4CBB-984A-C0DED134BC07}"/>
              </a:ext>
            </a:extLst>
          </p:cNvPr>
          <p:cNvCxnSpPr/>
          <p:nvPr/>
        </p:nvCxnSpPr>
        <p:spPr>
          <a:xfrm flipH="1">
            <a:off x="958454" y="4762127"/>
            <a:ext cx="6858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297462E-586C-4A50-AE59-6CD22D781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6" y="3150393"/>
            <a:ext cx="423504" cy="22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6445A5-2B29-4DB7-A2EC-F14CF2BB2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65" y="3336131"/>
            <a:ext cx="342900"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7">
            <a:extLst>
              <a:ext uri="{FF2B5EF4-FFF2-40B4-BE49-F238E27FC236}">
                <a16:creationId xmlns:a16="http://schemas.microsoft.com/office/drawing/2014/main" id="{34E1540A-DAC2-4054-998D-ED0746499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812" y="3068143"/>
            <a:ext cx="382190" cy="20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a:extLst>
              <a:ext uri="{FF2B5EF4-FFF2-40B4-BE49-F238E27FC236}">
                <a16:creationId xmlns:a16="http://schemas.microsoft.com/office/drawing/2014/main" id="{87222394-6F29-4897-90A8-8A894A64262F}"/>
              </a:ext>
            </a:extLst>
          </p:cNvPr>
          <p:cNvCxnSpPr/>
          <p:nvPr/>
        </p:nvCxnSpPr>
        <p:spPr>
          <a:xfrm flipH="1">
            <a:off x="9372600" y="3667125"/>
            <a:ext cx="742950" cy="0"/>
          </a:xfrm>
          <a:prstGeom prst="line">
            <a:avLst/>
          </a:prstGeom>
          <a:ln w="69850">
            <a:solidFill>
              <a:srgbClr val="FFFF00"/>
            </a:solidFill>
            <a:prstDash val="solid"/>
          </a:ln>
          <a:effectLst/>
        </p:spPr>
        <p:style>
          <a:lnRef idx="1">
            <a:schemeClr val="accent1"/>
          </a:lnRef>
          <a:fillRef idx="0">
            <a:schemeClr val="accent1"/>
          </a:fillRef>
          <a:effectRef idx="0">
            <a:schemeClr val="accent1"/>
          </a:effectRef>
          <a:fontRef idx="minor">
            <a:schemeClr val="tx1"/>
          </a:fontRef>
        </p:style>
      </p:cxnSp>
      <p:pic>
        <p:nvPicPr>
          <p:cNvPr id="13" name="Picture 52" descr="C:\Users\Owner\Documents\Documents\Safety\LD F-201\hourglass-icon[1].jpg">
            <a:extLst>
              <a:ext uri="{FF2B5EF4-FFF2-40B4-BE49-F238E27FC236}">
                <a16:creationId xmlns:a16="http://schemas.microsoft.com/office/drawing/2014/main" id="{C9728560-E6CD-45A8-BB0F-16C98D4A3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0950" y="5429250"/>
            <a:ext cx="215504" cy="17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1">
            <a:extLst>
              <a:ext uri="{FF2B5EF4-FFF2-40B4-BE49-F238E27FC236}">
                <a16:creationId xmlns:a16="http://schemas.microsoft.com/office/drawing/2014/main" id="{BBC2DC80-8B26-490E-BDF7-F9E82CAEC8F7}"/>
              </a:ext>
            </a:extLst>
          </p:cNvPr>
          <p:cNvSpPr txBox="1">
            <a:spLocks noChangeArrowheads="1"/>
          </p:cNvSpPr>
          <p:nvPr/>
        </p:nvSpPr>
        <p:spPr bwMode="auto">
          <a:xfrm>
            <a:off x="1771650" y="1802607"/>
            <a:ext cx="5600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4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1600">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lgn="ctr" eaLnBrk="1" hangingPunct="1">
              <a:spcBef>
                <a:spcPct val="0"/>
              </a:spcBef>
              <a:buFontTx/>
              <a:buNone/>
            </a:pPr>
            <a:r>
              <a:rPr lang="en-US" altLang="en-US" sz="1800" b="1">
                <a:latin typeface="Comic Sans MS" panose="030F0702030302020204" pitchFamily="66" charset="0"/>
              </a:rPr>
              <a:t>Modified Stagger for Passing Large Trucks, Either Direction, 2+ Lanes in Same Direction</a:t>
            </a:r>
          </a:p>
        </p:txBody>
      </p:sp>
      <p:pic>
        <p:nvPicPr>
          <p:cNvPr id="15" name="Picture 2">
            <a:extLst>
              <a:ext uri="{FF2B5EF4-FFF2-40B4-BE49-F238E27FC236}">
                <a16:creationId xmlns:a16="http://schemas.microsoft.com/office/drawing/2014/main" id="{DB8AAA54-18E2-4D13-AAD8-78FD6BC77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819" y="3954368"/>
            <a:ext cx="2022872" cy="685800"/>
          </a:xfrm>
          <a:prstGeom prst="rect">
            <a:avLst/>
          </a:prstGeom>
          <a:noFill/>
          <a:ln>
            <a:noFill/>
          </a:ln>
        </p:spPr>
      </p:pic>
      <p:cxnSp>
        <p:nvCxnSpPr>
          <p:cNvPr id="16" name="Straight Connector 15">
            <a:extLst>
              <a:ext uri="{FF2B5EF4-FFF2-40B4-BE49-F238E27FC236}">
                <a16:creationId xmlns:a16="http://schemas.microsoft.com/office/drawing/2014/main" id="{6B63D385-4D8B-42B4-BB00-0DC34A28DECC}"/>
              </a:ext>
            </a:extLst>
          </p:cNvPr>
          <p:cNvCxnSpPr>
            <a:cxnSpLocks/>
          </p:cNvCxnSpPr>
          <p:nvPr/>
        </p:nvCxnSpPr>
        <p:spPr>
          <a:xfrm flipH="1" flipV="1">
            <a:off x="-322993" y="3795181"/>
            <a:ext cx="12279049" cy="8310"/>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84ACAC60-510A-401C-9656-BB0BF8C060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29" y="3092915"/>
            <a:ext cx="382190" cy="21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own Arrow 13">
            <a:extLst>
              <a:ext uri="{FF2B5EF4-FFF2-40B4-BE49-F238E27FC236}">
                <a16:creationId xmlns:a16="http://schemas.microsoft.com/office/drawing/2014/main" id="{009B8512-7749-4959-A6D7-E6195F7E7A18}"/>
              </a:ext>
            </a:extLst>
          </p:cNvPr>
          <p:cNvSpPr/>
          <p:nvPr/>
        </p:nvSpPr>
        <p:spPr>
          <a:xfrm>
            <a:off x="7662267" y="5264944"/>
            <a:ext cx="92869" cy="164306"/>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a:p>
        </p:txBody>
      </p:sp>
    </p:spTree>
    <p:extLst>
      <p:ext uri="{BB962C8B-B14F-4D97-AF65-F5344CB8AC3E}">
        <p14:creationId xmlns:p14="http://schemas.microsoft.com/office/powerpoint/2010/main" val="99031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fill="hold" nodeType="withEffect">
                                  <p:stCondLst>
                                    <p:cond delay="0"/>
                                  </p:stCondLst>
                                  <p:childTnLst>
                                    <p:animMotion origin="layout" path="M 2.29167E-6 -7.40741E-7 L -0.25 -7.40741E-7 " pathEditMode="relative" rAng="0" ptsTypes="AA">
                                      <p:cBhvr>
                                        <p:cTn id="6" dur="2000" fill="hold"/>
                                        <p:tgtEl>
                                          <p:spTgt spid="16"/>
                                        </p:tgtEl>
                                        <p:attrNameLst>
                                          <p:attrName>ppt_x</p:attrName>
                                          <p:attrName>ppt_y</p:attrName>
                                        </p:attrNameLst>
                                      </p:cBhvr>
                                      <p:rCtr x="-12500"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fill="hold" nodeType="clickEffect">
                                  <p:stCondLst>
                                    <p:cond delay="0"/>
                                  </p:stCondLst>
                                  <p:childTnLst>
                                    <p:animMotion origin="layout" path="M -2.08333E-7 2.96296E-6 L 0.51328 0.00278 " pathEditMode="relative" rAng="0" ptsTypes="AA">
                                      <p:cBhvr>
                                        <p:cTn id="10" dur="59000" fill="hold"/>
                                        <p:tgtEl>
                                          <p:spTgt spid="15"/>
                                        </p:tgtEl>
                                        <p:attrNameLst>
                                          <p:attrName>ppt_x</p:attrName>
                                          <p:attrName>ppt_y</p:attrName>
                                        </p:attrNameLst>
                                      </p:cBhvr>
                                      <p:rCtr x="25612" y="162"/>
                                    </p:animMotion>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par>
                                <p:cTn id="15" presetID="63" presetClass="path" presetSubtype="0" fill="hold" nodeType="withEffect">
                                  <p:stCondLst>
                                    <p:cond delay="2000"/>
                                  </p:stCondLst>
                                  <p:childTnLst>
                                    <p:animMotion origin="layout" path="M 0 0 L 0.25 0 E" pathEditMode="relative" ptsTypes="">
                                      <p:cBhvr>
                                        <p:cTn id="16" dur="5500" fill="hold"/>
                                        <p:tgtEl>
                                          <p:spTgt spid="10"/>
                                        </p:tgtEl>
                                        <p:attrNameLst>
                                          <p:attrName>ppt_x</p:attrName>
                                          <p:attrName>ppt_y</p:attrName>
                                        </p:attrNameLst>
                                      </p:cBhvr>
                                    </p:animMotion>
                                  </p:childTnLst>
                                </p:cTn>
                              </p:par>
                              <p:par>
                                <p:cTn id="17" presetID="56" presetClass="path" presetSubtype="0" fill="hold" nodeType="withEffect">
                                  <p:stCondLst>
                                    <p:cond delay="7500"/>
                                  </p:stCondLst>
                                  <p:childTnLst>
                                    <p:animMotion origin="layout" path="M 0.25 -4.81481E-6 L 0.31146 -0.0618 " pathEditMode="relative" rAng="0" ptsTypes="AA">
                                      <p:cBhvr>
                                        <p:cTn id="18" dur="2000" fill="hold"/>
                                        <p:tgtEl>
                                          <p:spTgt spid="10"/>
                                        </p:tgtEl>
                                        <p:attrNameLst>
                                          <p:attrName>ppt_x</p:attrName>
                                          <p:attrName>ppt_y</p:attrName>
                                        </p:attrNameLst>
                                      </p:cBhvr>
                                      <p:rCtr x="3073" y="-3102"/>
                                    </p:animMotion>
                                  </p:childTnLst>
                                </p:cTn>
                              </p:par>
                              <p:par>
                                <p:cTn id="19" presetID="63" presetClass="path" presetSubtype="0" fill="hold" nodeType="withEffect">
                                  <p:stCondLst>
                                    <p:cond delay="9500"/>
                                  </p:stCondLst>
                                  <p:childTnLst>
                                    <p:animMotion origin="layout" path="M 0.31146 -0.0618 L 0.50547 -0.05995 " pathEditMode="relative" rAng="0" ptsTypes="AA">
                                      <p:cBhvr>
                                        <p:cTn id="20" dur="4750" fill="hold"/>
                                        <p:tgtEl>
                                          <p:spTgt spid="10"/>
                                        </p:tgtEl>
                                        <p:attrNameLst>
                                          <p:attrName>ppt_x</p:attrName>
                                          <p:attrName>ppt_y</p:attrName>
                                        </p:attrNameLst>
                                      </p:cBhvr>
                                      <p:rCtr x="9570" y="0"/>
                                    </p:animMotion>
                                  </p:childTnLst>
                                </p:cTn>
                              </p:par>
                              <p:par>
                                <p:cTn id="21" presetID="49" presetClass="path" presetSubtype="0" fill="hold" nodeType="withEffect">
                                  <p:stCondLst>
                                    <p:cond delay="14100"/>
                                  </p:stCondLst>
                                  <p:childTnLst>
                                    <p:animMotion origin="layout" path="M 0.50547 -0.05996 L 0.59219 0.01157 " pathEditMode="relative" rAng="0" ptsTypes="AA">
                                      <p:cBhvr>
                                        <p:cTn id="22" dur="2250" fill="hold"/>
                                        <p:tgtEl>
                                          <p:spTgt spid="10"/>
                                        </p:tgtEl>
                                        <p:attrNameLst>
                                          <p:attrName>ppt_x</p:attrName>
                                          <p:attrName>ppt_y</p:attrName>
                                        </p:attrNameLst>
                                      </p:cBhvr>
                                      <p:rCtr x="4466" y="3287"/>
                                    </p:animMotion>
                                  </p:childTnLst>
                                </p:cTn>
                              </p:par>
                              <p:par>
                                <p:cTn id="23" presetID="63" presetClass="path" presetSubtype="0" fill="hold" nodeType="withEffect">
                                  <p:stCondLst>
                                    <p:cond delay="16300"/>
                                  </p:stCondLst>
                                  <p:childTnLst>
                                    <p:animMotion origin="layout" path="M 0.59219 0.01157 L 1.10638 0.01157 " pathEditMode="relative" rAng="0" ptsTypes="AA">
                                      <p:cBhvr>
                                        <p:cTn id="24" dur="11000" fill="hold"/>
                                        <p:tgtEl>
                                          <p:spTgt spid="10"/>
                                        </p:tgtEl>
                                        <p:attrNameLst>
                                          <p:attrName>ppt_x</p:attrName>
                                          <p:attrName>ppt_y</p:attrName>
                                        </p:attrNameLst>
                                      </p:cBhvr>
                                      <p:rCtr x="25703" y="0"/>
                                    </p:animMotion>
                                  </p:childTnLst>
                                </p:cTn>
                              </p:par>
                              <p:par>
                                <p:cTn id="25" presetID="63" presetClass="path" presetSubtype="0" fill="hold" nodeType="withEffect">
                                  <p:stCondLst>
                                    <p:cond delay="6000"/>
                                  </p:stCondLst>
                                  <p:childTnLst>
                                    <p:animMotion origin="layout" path="M 0.00182 0.03542 L 0.29622 0.04375 " pathEditMode="relative" rAng="0" ptsTypes="AA">
                                      <p:cBhvr>
                                        <p:cTn id="26" dur="8000" fill="hold"/>
                                        <p:tgtEl>
                                          <p:spTgt spid="11"/>
                                        </p:tgtEl>
                                        <p:attrNameLst>
                                          <p:attrName>ppt_x</p:attrName>
                                          <p:attrName>ppt_y</p:attrName>
                                        </p:attrNameLst>
                                      </p:cBhvr>
                                      <p:rCtr x="14714" y="417"/>
                                    </p:animMotion>
                                  </p:childTnLst>
                                </p:cTn>
                              </p:par>
                              <p:par>
                                <p:cTn id="27" presetID="56" presetClass="path" presetSubtype="0" fill="hold" nodeType="withEffect">
                                  <p:stCondLst>
                                    <p:cond delay="14000"/>
                                  </p:stCondLst>
                                  <p:childTnLst>
                                    <p:animMotion origin="layout" path="M 0.29622 0.04375 L 0.39726 -0.02037 " pathEditMode="relative" rAng="0" ptsTypes="AA">
                                      <p:cBhvr>
                                        <p:cTn id="28" dur="2000" fill="hold"/>
                                        <p:tgtEl>
                                          <p:spTgt spid="11"/>
                                        </p:tgtEl>
                                        <p:attrNameLst>
                                          <p:attrName>ppt_x</p:attrName>
                                          <p:attrName>ppt_y</p:attrName>
                                        </p:attrNameLst>
                                      </p:cBhvr>
                                      <p:rCtr x="5052" y="-3218"/>
                                    </p:animMotion>
                                  </p:childTnLst>
                                </p:cTn>
                              </p:par>
                              <p:par>
                                <p:cTn id="29" presetID="63" presetClass="path" presetSubtype="0" fill="hold" nodeType="withEffect">
                                  <p:stCondLst>
                                    <p:cond delay="16000"/>
                                  </p:stCondLst>
                                  <p:childTnLst>
                                    <p:animMotion origin="layout" path="M 0.39726 -0.02037 L 0.59127 -0.01852 " pathEditMode="relative" rAng="0" ptsTypes="AA">
                                      <p:cBhvr>
                                        <p:cTn id="30" dur="4750" fill="hold"/>
                                        <p:tgtEl>
                                          <p:spTgt spid="11"/>
                                        </p:tgtEl>
                                        <p:attrNameLst>
                                          <p:attrName>ppt_x</p:attrName>
                                          <p:attrName>ppt_y</p:attrName>
                                        </p:attrNameLst>
                                      </p:cBhvr>
                                      <p:rCtr x="9701" y="93"/>
                                    </p:animMotion>
                                  </p:childTnLst>
                                </p:cTn>
                              </p:par>
                              <p:par>
                                <p:cTn id="31" presetID="49" presetClass="path" presetSubtype="0" fill="hold" nodeType="withEffect">
                                  <p:stCondLst>
                                    <p:cond delay="20800"/>
                                  </p:stCondLst>
                                  <p:childTnLst>
                                    <p:animMotion origin="layout" path="M 0.59127 -0.01852 L 0.67799 0.05301 " pathEditMode="relative" rAng="0" ptsTypes="AA">
                                      <p:cBhvr>
                                        <p:cTn id="32" dur="2250" fill="hold"/>
                                        <p:tgtEl>
                                          <p:spTgt spid="11"/>
                                        </p:tgtEl>
                                        <p:attrNameLst>
                                          <p:attrName>ppt_x</p:attrName>
                                          <p:attrName>ppt_y</p:attrName>
                                        </p:attrNameLst>
                                      </p:cBhvr>
                                      <p:rCtr x="4336" y="3565"/>
                                    </p:animMotion>
                                  </p:childTnLst>
                                </p:cTn>
                              </p:par>
                              <p:par>
                                <p:cTn id="33" presetID="63" presetClass="path" presetSubtype="0" fill="hold" nodeType="withEffect">
                                  <p:stCondLst>
                                    <p:cond delay="23100"/>
                                  </p:stCondLst>
                                  <p:childTnLst>
                                    <p:animMotion origin="layout" path="M 0.67799 0.05301 L 1.08502 0.05301 " pathEditMode="relative" rAng="0" ptsTypes="AA">
                                      <p:cBhvr>
                                        <p:cTn id="34" dur="9000" fill="hold"/>
                                        <p:tgtEl>
                                          <p:spTgt spid="11"/>
                                        </p:tgtEl>
                                        <p:attrNameLst>
                                          <p:attrName>ppt_x</p:attrName>
                                          <p:attrName>ppt_y</p:attrName>
                                        </p:attrNameLst>
                                      </p:cBhvr>
                                      <p:rCtr x="20352" y="0"/>
                                    </p:animMotion>
                                  </p:childTnLst>
                                </p:cTn>
                              </p:par>
                              <p:par>
                                <p:cTn id="35" presetID="63" presetClass="path" presetSubtype="0" fill="hold" nodeType="withEffect">
                                  <p:stCondLst>
                                    <p:cond delay="10100"/>
                                  </p:stCondLst>
                                  <p:childTnLst>
                                    <p:animMotion origin="layout" path="M -0.00065 0.03425 L 0.35183 0.04606 " pathEditMode="relative" rAng="0" ptsTypes="AA">
                                      <p:cBhvr>
                                        <p:cTn id="36" dur="8000" fill="hold"/>
                                        <p:tgtEl>
                                          <p:spTgt spid="9"/>
                                        </p:tgtEl>
                                        <p:attrNameLst>
                                          <p:attrName>ppt_x</p:attrName>
                                          <p:attrName>ppt_y</p:attrName>
                                        </p:attrNameLst>
                                      </p:cBhvr>
                                      <p:rCtr x="17617" y="579"/>
                                    </p:animMotion>
                                  </p:childTnLst>
                                </p:cTn>
                              </p:par>
                              <p:par>
                                <p:cTn id="37" presetID="56" presetClass="path" presetSubtype="0" fill="hold" nodeType="withEffect">
                                  <p:stCondLst>
                                    <p:cond delay="18100"/>
                                  </p:stCondLst>
                                  <p:childTnLst>
                                    <p:animMotion origin="layout" path="M 0.35183 0.04606 L 0.45287 -0.01806 " pathEditMode="relative" rAng="0" ptsTypes="AA">
                                      <p:cBhvr>
                                        <p:cTn id="38" dur="2000" fill="hold"/>
                                        <p:tgtEl>
                                          <p:spTgt spid="9"/>
                                        </p:tgtEl>
                                        <p:attrNameLst>
                                          <p:attrName>ppt_x</p:attrName>
                                          <p:attrName>ppt_y</p:attrName>
                                        </p:attrNameLst>
                                      </p:cBhvr>
                                      <p:rCtr x="5052" y="-3218"/>
                                    </p:animMotion>
                                  </p:childTnLst>
                                </p:cTn>
                              </p:par>
                              <p:par>
                                <p:cTn id="39" presetID="63" presetClass="path" presetSubtype="0" fill="hold" nodeType="withEffect">
                                  <p:stCondLst>
                                    <p:cond delay="20100"/>
                                  </p:stCondLst>
                                  <p:childTnLst>
                                    <p:animMotion origin="layout" path="M 0.45287 -0.01806 L 0.64688 -0.01621 " pathEditMode="relative" rAng="0" ptsTypes="AA">
                                      <p:cBhvr>
                                        <p:cTn id="40" dur="5500" fill="hold"/>
                                        <p:tgtEl>
                                          <p:spTgt spid="9"/>
                                        </p:tgtEl>
                                        <p:attrNameLst>
                                          <p:attrName>ppt_x</p:attrName>
                                          <p:attrName>ppt_y</p:attrName>
                                        </p:attrNameLst>
                                      </p:cBhvr>
                                      <p:rCtr x="9701" y="93"/>
                                    </p:animMotion>
                                  </p:childTnLst>
                                </p:cTn>
                              </p:par>
                              <p:par>
                                <p:cTn id="41" presetID="49" presetClass="path" presetSubtype="0" fill="hold" nodeType="withEffect">
                                  <p:stCondLst>
                                    <p:cond delay="25600"/>
                                  </p:stCondLst>
                                  <p:childTnLst>
                                    <p:animMotion origin="layout" path="M 0.64688 -0.01621 L 0.7336 0.05532 " pathEditMode="relative" rAng="0" ptsTypes="AA">
                                      <p:cBhvr>
                                        <p:cTn id="42" dur="2250" fill="hold"/>
                                        <p:tgtEl>
                                          <p:spTgt spid="9"/>
                                        </p:tgtEl>
                                        <p:attrNameLst>
                                          <p:attrName>ppt_x</p:attrName>
                                          <p:attrName>ppt_y</p:attrName>
                                        </p:attrNameLst>
                                      </p:cBhvr>
                                      <p:rCtr x="4336" y="3565"/>
                                    </p:animMotion>
                                  </p:childTnLst>
                                </p:cTn>
                              </p:par>
                              <p:par>
                                <p:cTn id="43" presetID="63" presetClass="path" presetSubtype="0" fill="hold" nodeType="withEffect">
                                  <p:stCondLst>
                                    <p:cond delay="27800"/>
                                  </p:stCondLst>
                                  <p:childTnLst>
                                    <p:animMotion origin="layout" path="M 0.7336 0.05532 L 1.14063 0.05532 " pathEditMode="relative" rAng="0" ptsTypes="AA">
                                      <p:cBhvr>
                                        <p:cTn id="44" dur="9000" fill="hold"/>
                                        <p:tgtEl>
                                          <p:spTgt spid="9"/>
                                        </p:tgtEl>
                                        <p:attrNameLst>
                                          <p:attrName>ppt_x</p:attrName>
                                          <p:attrName>ppt_y</p:attrName>
                                        </p:attrNameLst>
                                      </p:cBhvr>
                                      <p:rCtr x="20352" y="0"/>
                                    </p:animMotion>
                                  </p:childTnLst>
                                </p:cTn>
                              </p:par>
                              <p:par>
                                <p:cTn id="45" presetID="63" presetClass="path" presetSubtype="0" fill="hold" nodeType="withEffect">
                                  <p:stCondLst>
                                    <p:cond delay="13000"/>
                                  </p:stCondLst>
                                  <p:childTnLst>
                                    <p:animMotion origin="layout" path="M -1.66667E-6 -4.07407E-6 L 0.3461 0.00116 " pathEditMode="relative" rAng="0" ptsTypes="AA">
                                      <p:cBhvr>
                                        <p:cTn id="46" dur="8500" fill="hold"/>
                                        <p:tgtEl>
                                          <p:spTgt spid="17"/>
                                        </p:tgtEl>
                                        <p:attrNameLst>
                                          <p:attrName>ppt_x</p:attrName>
                                          <p:attrName>ppt_y</p:attrName>
                                        </p:attrNameLst>
                                      </p:cBhvr>
                                      <p:rCtr x="17305" y="46"/>
                                    </p:animMotion>
                                  </p:childTnLst>
                                </p:cTn>
                              </p:par>
                              <p:par>
                                <p:cTn id="47" presetID="56" presetClass="path" presetSubtype="0" fill="hold" nodeType="withEffect">
                                  <p:stCondLst>
                                    <p:cond delay="21600"/>
                                  </p:stCondLst>
                                  <p:childTnLst>
                                    <p:animMotion origin="layout" path="M 0.3461 0.00116 L 0.42201 -0.03518 " pathEditMode="relative" rAng="0" ptsTypes="AA">
                                      <p:cBhvr>
                                        <p:cTn id="48" dur="1500" fill="hold"/>
                                        <p:tgtEl>
                                          <p:spTgt spid="17"/>
                                        </p:tgtEl>
                                        <p:attrNameLst>
                                          <p:attrName>ppt_x</p:attrName>
                                          <p:attrName>ppt_y</p:attrName>
                                        </p:attrNameLst>
                                      </p:cBhvr>
                                      <p:rCtr x="3789" y="-1829"/>
                                    </p:animMotion>
                                  </p:childTnLst>
                                </p:cTn>
                              </p:par>
                              <p:par>
                                <p:cTn id="49" presetID="63" presetClass="path" presetSubtype="0" fill="hold" nodeType="withEffect">
                                  <p:stCondLst>
                                    <p:cond delay="23100"/>
                                  </p:stCondLst>
                                  <p:childTnLst>
                                    <p:animMotion origin="layout" path="M 0.42201 -0.03518 L 0.72643 -0.03888 " pathEditMode="relative" rAng="0" ptsTypes="AA">
                                      <p:cBhvr>
                                        <p:cTn id="50" dur="6250" fill="hold"/>
                                        <p:tgtEl>
                                          <p:spTgt spid="17"/>
                                        </p:tgtEl>
                                        <p:attrNameLst>
                                          <p:attrName>ppt_x</p:attrName>
                                          <p:attrName>ppt_y</p:attrName>
                                        </p:attrNameLst>
                                      </p:cBhvr>
                                      <p:rCtr x="15221" y="-185"/>
                                    </p:animMotion>
                                  </p:childTnLst>
                                </p:cTn>
                              </p:par>
                              <p:par>
                                <p:cTn id="51" presetID="49" presetClass="path" presetSubtype="0" fill="hold" nodeType="withEffect">
                                  <p:stCondLst>
                                    <p:cond delay="29400"/>
                                  </p:stCondLst>
                                  <p:childTnLst>
                                    <p:animMotion origin="layout" path="M 0.72643 -0.03888 L 0.82318 0.00255 " pathEditMode="relative" rAng="0" ptsTypes="AA">
                                      <p:cBhvr>
                                        <p:cTn id="52" dur="2000" fill="hold"/>
                                        <p:tgtEl>
                                          <p:spTgt spid="17"/>
                                        </p:tgtEl>
                                        <p:attrNameLst>
                                          <p:attrName>ppt_x</p:attrName>
                                          <p:attrName>ppt_y</p:attrName>
                                        </p:attrNameLst>
                                      </p:cBhvr>
                                      <p:rCtr x="4831" y="2060"/>
                                    </p:animMotion>
                                  </p:childTnLst>
                                </p:cTn>
                              </p:par>
                              <p:par>
                                <p:cTn id="53" presetID="63" presetClass="path" presetSubtype="0" fill="hold" nodeType="withEffect">
                                  <p:stCondLst>
                                    <p:cond delay="31500"/>
                                  </p:stCondLst>
                                  <p:childTnLst>
                                    <p:animMotion origin="layout" path="M 0.82318 0.00255 L 1.07709 0.00417 " pathEditMode="relative" rAng="0" ptsTypes="AA">
                                      <p:cBhvr>
                                        <p:cTn id="54" dur="7500" fill="hold"/>
                                        <p:tgtEl>
                                          <p:spTgt spid="17"/>
                                        </p:tgtEl>
                                        <p:attrNameLst>
                                          <p:attrName>ppt_x</p:attrName>
                                          <p:attrName>ppt_y</p:attrName>
                                        </p:attrNameLst>
                                      </p:cBhvr>
                                      <p:rCtr x="12695"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Content Placeholder 6" descr="Zion Bryce Trip 2011 113.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279525" y="1600200"/>
            <a:ext cx="6584950" cy="4648200"/>
          </a:xfrm>
        </p:spPr>
      </p:pic>
      <p:sp>
        <p:nvSpPr>
          <p:cNvPr id="4" name="Date Placeholder 3"/>
          <p:cNvSpPr>
            <a:spLocks noGrp="1"/>
          </p:cNvSpPr>
          <p:nvPr>
            <p:ph type="dt" sz="quarter" idx="10"/>
          </p:nvPr>
        </p:nvSpPr>
        <p:spPr>
          <a:xfrm>
            <a:off x="441664" y="6324600"/>
            <a:ext cx="1463336" cy="365125"/>
          </a:xfrm>
        </p:spPr>
        <p:txBody>
          <a:bodyPr/>
          <a:lstStyle/>
          <a:p>
            <a:pPr>
              <a:defRPr/>
            </a:pPr>
            <a:r>
              <a:rPr lang="en-US"/>
              <a:t>Formation 201</a:t>
            </a:r>
          </a:p>
        </p:txBody>
      </p:sp>
      <p:sp>
        <p:nvSpPr>
          <p:cNvPr id="5" name="Footer Placeholder 4"/>
          <p:cNvSpPr>
            <a:spLocks noGrp="1"/>
          </p:cNvSpPr>
          <p:nvPr>
            <p:ph type="ftr" sz="quarter" idx="11"/>
          </p:nvPr>
        </p:nvSpPr>
        <p:spPr>
          <a:xfrm>
            <a:off x="2514600" y="6338533"/>
            <a:ext cx="4114800" cy="365125"/>
          </a:xfrm>
        </p:spPr>
        <p:txBody>
          <a:bodyPr/>
          <a:lstStyle/>
          <a:p>
            <a:pPr>
              <a:defRPr/>
            </a:pPr>
            <a:r>
              <a:rPr lang="en-US"/>
              <a:t>Biggs Chapter North San Diego County H.O.G.</a:t>
            </a:r>
          </a:p>
        </p:txBody>
      </p:sp>
      <p:sp>
        <p:nvSpPr>
          <p:cNvPr id="106502" name="Slide Number Placeholder 5"/>
          <p:cNvSpPr>
            <a:spLocks noGrp="1"/>
          </p:cNvSpPr>
          <p:nvPr>
            <p:ph type="sldNum" sz="quarter" idx="12"/>
          </p:nvPr>
        </p:nvSpPr>
        <p:spPr>
          <a:xfrm>
            <a:off x="8229600" y="6324599"/>
            <a:ext cx="457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1600">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2927D6F5-69F4-40D0-AD13-F6E56538C1BA}" type="slidenum">
              <a:rPr lang="en-US" altLang="en-US" sz="1200" smtClean="0"/>
              <a:pPr>
                <a:spcBef>
                  <a:spcPct val="0"/>
                </a:spcBef>
                <a:buFontTx/>
                <a:buNone/>
              </a:pPr>
              <a:t>36</a:t>
            </a:fld>
            <a:endParaRPr lang="en-US" altLang="en-US" sz="1200"/>
          </a:p>
        </p:txBody>
      </p:sp>
      <p:sp>
        <p:nvSpPr>
          <p:cNvPr id="2" name="Title 1">
            <a:extLst>
              <a:ext uri="{FF2B5EF4-FFF2-40B4-BE49-F238E27FC236}">
                <a16:creationId xmlns:a16="http://schemas.microsoft.com/office/drawing/2014/main" id="{C377DF95-10B3-459D-91F8-A8F02E831BB4}"/>
              </a:ext>
            </a:extLst>
          </p:cNvPr>
          <p:cNvSpPr>
            <a:spLocks noGrp="1"/>
          </p:cNvSpPr>
          <p:nvPr>
            <p:ph type="title"/>
          </p:nvPr>
        </p:nvSpPr>
        <p:spPr/>
        <p:txBody>
          <a:bodyPr/>
          <a:lstStyle/>
          <a:p>
            <a:r>
              <a:rPr lang="en-US" dirty="0"/>
              <a:t>Passing Large </a:t>
            </a:r>
            <a:r>
              <a:rPr lang="en-US" dirty="0" err="1"/>
              <a:t>Venicles</a:t>
            </a:r>
            <a:endParaRPr lang="en-US" dirty="0"/>
          </a:p>
        </p:txBody>
      </p:sp>
    </p:spTree>
    <p:extLst>
      <p:ext uri="{BB962C8B-B14F-4D97-AF65-F5344CB8AC3E}">
        <p14:creationId xmlns:p14="http://schemas.microsoft.com/office/powerpoint/2010/main" val="41046228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a:xfrm>
            <a:off x="441664" y="6324600"/>
            <a:ext cx="1463336" cy="365125"/>
          </a:xfrm>
        </p:spPr>
        <p:txBody>
          <a:bodyPr/>
          <a:lstStyle/>
          <a:p>
            <a:pPr>
              <a:defRPr/>
            </a:pPr>
            <a:r>
              <a:rPr lang="en-US"/>
              <a:t>Formation 201</a:t>
            </a:r>
          </a:p>
        </p:txBody>
      </p:sp>
      <p:sp>
        <p:nvSpPr>
          <p:cNvPr id="5" name="Footer Placeholder 4"/>
          <p:cNvSpPr>
            <a:spLocks noGrp="1"/>
          </p:cNvSpPr>
          <p:nvPr>
            <p:ph type="ftr" sz="quarter" idx="11"/>
          </p:nvPr>
        </p:nvSpPr>
        <p:spPr>
          <a:xfrm>
            <a:off x="2514600" y="6338533"/>
            <a:ext cx="4114800" cy="365125"/>
          </a:xfrm>
        </p:spPr>
        <p:txBody>
          <a:bodyPr/>
          <a:lstStyle/>
          <a:p>
            <a:pPr>
              <a:defRPr/>
            </a:pPr>
            <a:r>
              <a:rPr lang="en-US"/>
              <a:t>Biggs Chapter North San Diego County H.O.G.</a:t>
            </a:r>
          </a:p>
        </p:txBody>
      </p:sp>
      <p:sp>
        <p:nvSpPr>
          <p:cNvPr id="106502" name="Slide Number Placeholder 5"/>
          <p:cNvSpPr>
            <a:spLocks noGrp="1"/>
          </p:cNvSpPr>
          <p:nvPr>
            <p:ph type="sldNum" sz="quarter" idx="12"/>
          </p:nvPr>
        </p:nvSpPr>
        <p:spPr>
          <a:xfrm>
            <a:off x="8229600" y="6324599"/>
            <a:ext cx="457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40000"/>
              </a:spcBef>
              <a:buChar char="•"/>
              <a:defRPr sz="2400">
                <a:solidFill>
                  <a:schemeClr val="tx1"/>
                </a:solidFill>
                <a:latin typeface="Verdana" panose="020B0604030504040204" pitchFamily="34" charset="0"/>
              </a:defRPr>
            </a:lvl1pPr>
            <a:lvl2pPr marL="742950" indent="-285750">
              <a:spcBef>
                <a:spcPct val="20000"/>
              </a:spcBef>
              <a:buChar char="–"/>
              <a:defRPr sz="20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1600">
                <a:solidFill>
                  <a:schemeClr val="tx1"/>
                </a:solidFill>
                <a:latin typeface="Verdana" panose="020B0604030504040204" pitchFamily="34" charset="0"/>
              </a:defRPr>
            </a:lvl4pPr>
            <a:lvl5pPr marL="2057400" indent="-228600">
              <a:spcBef>
                <a:spcPct val="20000"/>
              </a:spcBef>
              <a:buChar char="»"/>
              <a:defRPr sz="16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16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16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16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1600">
                <a:solidFill>
                  <a:schemeClr val="tx1"/>
                </a:solidFill>
                <a:latin typeface="Verdana" panose="020B0604030504040204" pitchFamily="34" charset="0"/>
              </a:defRPr>
            </a:lvl9pPr>
          </a:lstStyle>
          <a:p>
            <a:pPr>
              <a:spcBef>
                <a:spcPct val="0"/>
              </a:spcBef>
              <a:buFontTx/>
              <a:buNone/>
            </a:pPr>
            <a:fld id="{2927D6F5-69F4-40D0-AD13-F6E56538C1BA}" type="slidenum">
              <a:rPr lang="en-US" altLang="en-US" sz="1200" smtClean="0"/>
              <a:pPr>
                <a:spcBef>
                  <a:spcPct val="0"/>
                </a:spcBef>
                <a:buFontTx/>
                <a:buNone/>
              </a:pPr>
              <a:t>37</a:t>
            </a:fld>
            <a:endParaRPr lang="en-US" altLang="en-US" sz="1200"/>
          </a:p>
        </p:txBody>
      </p:sp>
      <p:pic>
        <p:nvPicPr>
          <p:cNvPr id="12" name="Passsing Large Vehicles">
            <a:hlinkClick r:id="" action="ppaction://media"/>
            <a:extLst>
              <a:ext uri="{FF2B5EF4-FFF2-40B4-BE49-F238E27FC236}">
                <a16:creationId xmlns:a16="http://schemas.microsoft.com/office/drawing/2014/main" id="{892DDF2B-7D95-47F1-8225-DC29CC8FC8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1664" y="1423081"/>
            <a:ext cx="8187267" cy="4605338"/>
          </a:xfrm>
          <a:prstGeom prst="rect">
            <a:avLst/>
          </a:prstGeom>
        </p:spPr>
      </p:pic>
      <p:sp>
        <p:nvSpPr>
          <p:cNvPr id="10" name="Title 9">
            <a:extLst>
              <a:ext uri="{FF2B5EF4-FFF2-40B4-BE49-F238E27FC236}">
                <a16:creationId xmlns:a16="http://schemas.microsoft.com/office/drawing/2014/main" id="{F8704DB6-A330-4A5A-B314-9EB2F553AD31}"/>
              </a:ext>
            </a:extLst>
          </p:cNvPr>
          <p:cNvSpPr>
            <a:spLocks noGrp="1"/>
          </p:cNvSpPr>
          <p:nvPr>
            <p:ph type="title"/>
          </p:nvPr>
        </p:nvSpPr>
        <p:spPr/>
        <p:txBody>
          <a:bodyPr/>
          <a:lstStyle/>
          <a:p>
            <a:r>
              <a:rPr lang="en-US" dirty="0"/>
              <a:t>Passing Large Vehicles</a:t>
            </a:r>
          </a:p>
        </p:txBody>
      </p:sp>
    </p:spTree>
    <p:extLst>
      <p:ext uri="{BB962C8B-B14F-4D97-AF65-F5344CB8AC3E}">
        <p14:creationId xmlns:p14="http://schemas.microsoft.com/office/powerpoint/2010/main" val="374469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4E85BA21-C53D-40AF-A297-2262D753B2A3}"/>
              </a:ext>
            </a:extLst>
          </p:cNvPr>
          <p:cNvGraphicFramePr>
            <a:graphicFrameLocks noChangeAspect="1"/>
          </p:cNvGraphicFramePr>
          <p:nvPr>
            <p:extLst>
              <p:ext uri="{D42A27DB-BD31-4B8C-83A1-F6EECF244321}">
                <p14:modId xmlns:p14="http://schemas.microsoft.com/office/powerpoint/2010/main" val="76711671"/>
              </p:ext>
            </p:extLst>
          </p:nvPr>
        </p:nvGraphicFramePr>
        <p:xfrm>
          <a:off x="4140839" y="1397981"/>
          <a:ext cx="4435475" cy="5740554"/>
        </p:xfrm>
        <a:graphic>
          <a:graphicData uri="http://schemas.openxmlformats.org/presentationml/2006/ole">
            <mc:AlternateContent xmlns:mc="http://schemas.openxmlformats.org/markup-compatibility/2006">
              <mc:Choice xmlns:v="urn:schemas-microsoft-com:vml" Requires="v">
                <p:oleObj spid="_x0000_s60435" name="Acrobat Document" r:id="rId3" imgW="7773840" imgH="10060560" progId="AcroExch.Document.DC">
                  <p:embed/>
                </p:oleObj>
              </mc:Choice>
              <mc:Fallback>
                <p:oleObj name="Acrobat Document" r:id="rId3" imgW="7773840" imgH="10060560" progId="AcroExch.Document.DC">
                  <p:embed/>
                  <p:pic>
                    <p:nvPicPr>
                      <p:cNvPr id="2"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839" y="1397981"/>
                        <a:ext cx="4435475" cy="5740554"/>
                      </a:xfrm>
                      <a:prstGeom prst="rect">
                        <a:avLst/>
                      </a:prstGeom>
                      <a:noFill/>
                    </p:spPr>
                  </p:pic>
                </p:oleObj>
              </mc:Fallback>
            </mc:AlternateContent>
          </a:graphicData>
        </a:graphic>
      </p:graphicFrame>
      <p:sp>
        <p:nvSpPr>
          <p:cNvPr id="3" name="Title 2">
            <a:extLst>
              <a:ext uri="{FF2B5EF4-FFF2-40B4-BE49-F238E27FC236}">
                <a16:creationId xmlns:a16="http://schemas.microsoft.com/office/drawing/2014/main" id="{2799C010-52CF-425D-820D-607009442E4C}"/>
              </a:ext>
            </a:extLst>
          </p:cNvPr>
          <p:cNvSpPr>
            <a:spLocks noGrp="1"/>
          </p:cNvSpPr>
          <p:nvPr>
            <p:ph type="title"/>
          </p:nvPr>
        </p:nvSpPr>
        <p:spPr/>
        <p:txBody>
          <a:bodyPr/>
          <a:lstStyle/>
          <a:p>
            <a:r>
              <a:rPr lang="en-US" dirty="0"/>
              <a:t>Passing On Two Lane Road</a:t>
            </a:r>
          </a:p>
        </p:txBody>
      </p:sp>
      <p:sp>
        <p:nvSpPr>
          <p:cNvPr id="4" name="Date Placeholder 3">
            <a:extLst>
              <a:ext uri="{FF2B5EF4-FFF2-40B4-BE49-F238E27FC236}">
                <a16:creationId xmlns:a16="http://schemas.microsoft.com/office/drawing/2014/main" id="{F7C2755B-9091-45DB-9675-A38B603FE7BA}"/>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07A3D566-7CCF-4E4B-B9C8-C7FB55C7C903}"/>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1F8AFF10-101A-42DD-832C-14490A9E8B87}"/>
              </a:ext>
            </a:extLst>
          </p:cNvPr>
          <p:cNvSpPr>
            <a:spLocks noGrp="1"/>
          </p:cNvSpPr>
          <p:nvPr>
            <p:ph type="sldNum" sz="quarter" idx="12"/>
          </p:nvPr>
        </p:nvSpPr>
        <p:spPr/>
        <p:txBody>
          <a:bodyPr/>
          <a:lstStyle/>
          <a:p>
            <a:fld id="{B6F15528-21DE-4FAA-801E-634DDDAF4B2B}" type="slidenum">
              <a:rPr lang="en-US" smtClean="0"/>
              <a:pPr/>
              <a:t>38</a:t>
            </a:fld>
            <a:endParaRPr lang="en-US" dirty="0"/>
          </a:p>
        </p:txBody>
      </p:sp>
      <p:sp>
        <p:nvSpPr>
          <p:cNvPr id="11" name="TextBox 10">
            <a:extLst>
              <a:ext uri="{FF2B5EF4-FFF2-40B4-BE49-F238E27FC236}">
                <a16:creationId xmlns:a16="http://schemas.microsoft.com/office/drawing/2014/main" id="{B6C7104D-3581-4578-BF6D-F0343DD21675}"/>
              </a:ext>
            </a:extLst>
          </p:cNvPr>
          <p:cNvSpPr txBox="1"/>
          <p:nvPr/>
        </p:nvSpPr>
        <p:spPr>
          <a:xfrm>
            <a:off x="438762" y="2046238"/>
            <a:ext cx="3447438" cy="2308324"/>
          </a:xfrm>
          <a:prstGeom prst="rect">
            <a:avLst/>
          </a:prstGeom>
          <a:noFill/>
        </p:spPr>
        <p:txBody>
          <a:bodyPr wrap="square" rtlCol="0">
            <a:spAutoFit/>
          </a:bodyPr>
          <a:lstStyle/>
          <a:p>
            <a:r>
              <a:rPr lang="en-US" sz="2400" dirty="0">
                <a:latin typeface="Comic Sans MS" pitchFamily="66" charset="0"/>
              </a:rPr>
              <a:t>To signal a pass, the ride leader will make a chopping motion.</a:t>
            </a:r>
          </a:p>
          <a:p>
            <a:endParaRPr lang="en-US" sz="2400" dirty="0">
              <a:latin typeface="Comic Sans MS" pitchFamily="66" charset="0"/>
            </a:endParaRPr>
          </a:p>
          <a:p>
            <a:endParaRPr lang="en-US" sz="2400" dirty="0">
              <a:latin typeface="Comic Sans MS" pitchFamily="66" charset="0"/>
            </a:endParaRPr>
          </a:p>
          <a:p>
            <a:endParaRPr lang="en-US" sz="2400" dirty="0">
              <a:latin typeface="Comic Sans MS" pitchFamily="66" charset="0"/>
            </a:endParaRPr>
          </a:p>
        </p:txBody>
      </p:sp>
    </p:spTree>
    <p:extLst>
      <p:ext uri="{BB962C8B-B14F-4D97-AF65-F5344CB8AC3E}">
        <p14:creationId xmlns:p14="http://schemas.microsoft.com/office/powerpoint/2010/main" val="3678373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C93C58-4E15-491C-9D75-DE1B0F47858B}"/>
              </a:ext>
            </a:extLst>
          </p:cNvPr>
          <p:cNvSpPr>
            <a:spLocks noGrp="1"/>
          </p:cNvSpPr>
          <p:nvPr>
            <p:ph type="title"/>
          </p:nvPr>
        </p:nvSpPr>
        <p:spPr/>
        <p:txBody>
          <a:bodyPr/>
          <a:lstStyle/>
          <a:p>
            <a:r>
              <a:rPr lang="en-US" dirty="0"/>
              <a:t>Passing On Two Lane Road</a:t>
            </a:r>
          </a:p>
        </p:txBody>
      </p:sp>
      <p:sp>
        <p:nvSpPr>
          <p:cNvPr id="4" name="Date Placeholder 3">
            <a:extLst>
              <a:ext uri="{FF2B5EF4-FFF2-40B4-BE49-F238E27FC236}">
                <a16:creationId xmlns:a16="http://schemas.microsoft.com/office/drawing/2014/main" id="{FD797F64-154D-40DD-9269-1E54B29C8AEA}"/>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E4313EDB-3D55-4C40-BB64-ACD7D88D2957}"/>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D40C792-EB4F-4064-B6F1-7D014EF98066}"/>
              </a:ext>
            </a:extLst>
          </p:cNvPr>
          <p:cNvSpPr>
            <a:spLocks noGrp="1"/>
          </p:cNvSpPr>
          <p:nvPr>
            <p:ph type="sldNum" sz="quarter" idx="12"/>
          </p:nvPr>
        </p:nvSpPr>
        <p:spPr/>
        <p:txBody>
          <a:bodyPr/>
          <a:lstStyle/>
          <a:p>
            <a:fld id="{B6F15528-21DE-4FAA-801E-634DDDAF4B2B}" type="slidenum">
              <a:rPr lang="en-US" smtClean="0"/>
              <a:pPr/>
              <a:t>39</a:t>
            </a:fld>
            <a:endParaRPr lang="en-US" dirty="0"/>
          </a:p>
        </p:txBody>
      </p:sp>
      <p:sp>
        <p:nvSpPr>
          <p:cNvPr id="7" name="TextBox 6">
            <a:extLst>
              <a:ext uri="{FF2B5EF4-FFF2-40B4-BE49-F238E27FC236}">
                <a16:creationId xmlns:a16="http://schemas.microsoft.com/office/drawing/2014/main" id="{318CE259-CAEA-41B0-97EE-427996E40AA6}"/>
              </a:ext>
            </a:extLst>
          </p:cNvPr>
          <p:cNvSpPr txBox="1"/>
          <p:nvPr/>
        </p:nvSpPr>
        <p:spPr>
          <a:xfrm>
            <a:off x="617270" y="1651158"/>
            <a:ext cx="7932205" cy="3785652"/>
          </a:xfrm>
          <a:prstGeom prst="rect">
            <a:avLst/>
          </a:prstGeom>
          <a:noFill/>
        </p:spPr>
        <p:txBody>
          <a:bodyPr wrap="square" rtlCol="0">
            <a:spAutoFit/>
          </a:bodyPr>
          <a:lstStyle/>
          <a:p>
            <a:pPr marL="342900" indent="-342900">
              <a:buFont typeface="Wingdings" pitchFamily="2" charset="2"/>
              <a:buChar char="Ø"/>
            </a:pPr>
            <a:r>
              <a:rPr lang="en-US" sz="2400" dirty="0">
                <a:latin typeface="Comic Sans MS" pitchFamily="66" charset="0"/>
              </a:rPr>
              <a:t>Ride leader will pass and remain in lane.</a:t>
            </a:r>
          </a:p>
          <a:p>
            <a:pPr marL="342900" indent="-342900">
              <a:buFont typeface="Wingdings" pitchFamily="2" charset="2"/>
              <a:buChar char="Ø"/>
            </a:pPr>
            <a:r>
              <a:rPr lang="en-US" sz="2400" dirty="0">
                <a:latin typeface="Comic Sans MS" pitchFamily="66" charset="0"/>
              </a:rPr>
              <a:t>Rest of group will pass as individuals.</a:t>
            </a:r>
          </a:p>
          <a:p>
            <a:pPr marL="342900" indent="-342900">
              <a:buFont typeface="Wingdings" pitchFamily="2" charset="2"/>
              <a:buChar char="Ø"/>
            </a:pPr>
            <a:r>
              <a:rPr lang="en-US" sz="2400" dirty="0">
                <a:latin typeface="Comic Sans MS" pitchFamily="66" charset="0"/>
              </a:rPr>
              <a:t>More than one bike may move at same time, but don’t restrict other bike’s ability to move forward or back in the event of oncoming traffic.</a:t>
            </a:r>
          </a:p>
          <a:p>
            <a:pPr marL="342900" indent="-342900">
              <a:buFont typeface="Wingdings" pitchFamily="2" charset="2"/>
              <a:buChar char="Ø"/>
            </a:pPr>
            <a:r>
              <a:rPr lang="en-US" sz="2400" dirty="0">
                <a:latin typeface="Comic Sans MS" pitchFamily="66" charset="0"/>
              </a:rPr>
              <a:t>Once past, move forward to make room for next bike. </a:t>
            </a:r>
          </a:p>
          <a:p>
            <a:endParaRPr lang="en-US" sz="2400" dirty="0">
              <a:latin typeface="Comic Sans MS" pitchFamily="66" charset="0"/>
            </a:endParaRPr>
          </a:p>
          <a:p>
            <a:r>
              <a:rPr lang="en-US" sz="2400" dirty="0">
                <a:latin typeface="Comic Sans MS" pitchFamily="66" charset="0"/>
              </a:rPr>
              <a:t>  </a:t>
            </a:r>
          </a:p>
          <a:p>
            <a:endParaRPr lang="en-US" sz="2400" dirty="0">
              <a:latin typeface="Comic Sans MS" pitchFamily="66" charset="0"/>
            </a:endParaRPr>
          </a:p>
        </p:txBody>
      </p:sp>
      <p:sp>
        <p:nvSpPr>
          <p:cNvPr id="8" name="TextBox 7">
            <a:extLst>
              <a:ext uri="{FF2B5EF4-FFF2-40B4-BE49-F238E27FC236}">
                <a16:creationId xmlns:a16="http://schemas.microsoft.com/office/drawing/2014/main" id="{0A17225D-E85A-432F-8FB3-1450052367CB}"/>
              </a:ext>
            </a:extLst>
          </p:cNvPr>
          <p:cNvSpPr txBox="1"/>
          <p:nvPr/>
        </p:nvSpPr>
        <p:spPr>
          <a:xfrm>
            <a:off x="876774" y="4419600"/>
            <a:ext cx="7810026" cy="1569660"/>
          </a:xfrm>
          <a:prstGeom prst="rect">
            <a:avLst/>
          </a:prstGeom>
          <a:noFill/>
        </p:spPr>
        <p:txBody>
          <a:bodyPr wrap="square" rtlCol="0">
            <a:spAutoFit/>
          </a:bodyPr>
          <a:lstStyle/>
          <a:p>
            <a:r>
              <a:rPr lang="en-US" sz="2400" dirty="0">
                <a:latin typeface="Comic Sans MS" pitchFamily="66" charset="0"/>
              </a:rPr>
              <a:t>Be patient!</a:t>
            </a:r>
          </a:p>
          <a:p>
            <a:r>
              <a:rPr lang="en-US" sz="2400" dirty="0">
                <a:latin typeface="Comic Sans MS" pitchFamily="66" charset="0"/>
              </a:rPr>
              <a:t>   Own your own safety.</a:t>
            </a:r>
          </a:p>
          <a:p>
            <a:r>
              <a:rPr lang="en-US" sz="2400" dirty="0">
                <a:latin typeface="Comic Sans MS" pitchFamily="66" charset="0"/>
              </a:rPr>
              <a:t>      Pass individually.  Leave the other guy a way out.</a:t>
            </a:r>
          </a:p>
          <a:p>
            <a:r>
              <a:rPr lang="en-US" sz="2400" dirty="0">
                <a:latin typeface="Comic Sans MS" pitchFamily="66" charset="0"/>
              </a:rPr>
              <a:t>         Be patient!</a:t>
            </a:r>
          </a:p>
        </p:txBody>
      </p:sp>
      <p:sp>
        <p:nvSpPr>
          <p:cNvPr id="9" name="Down Arrow 10">
            <a:extLst>
              <a:ext uri="{FF2B5EF4-FFF2-40B4-BE49-F238E27FC236}">
                <a16:creationId xmlns:a16="http://schemas.microsoft.com/office/drawing/2014/main" id="{4851DE0E-26FC-4043-8E01-07D5E6465A8E}"/>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3417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fade">
                                      <p:cBhvr>
                                        <p:cTn id="22" dur="1000"/>
                                        <p:tgtEl>
                                          <p:spTgt spid="8">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fade">
                                      <p:cBhvr>
                                        <p:cTn id="25" dur="1000"/>
                                        <p:tgtEl>
                                          <p:spTgt spid="8">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childTnLst>
                                </p:cTn>
                              </p:par>
                            </p:childTnLst>
                          </p:cTn>
                        </p:par>
                        <p:par>
                          <p:cTn id="32" fill="hold">
                            <p:stCondLst>
                              <p:cond delay="1000"/>
                            </p:stCondLst>
                            <p:childTnLst>
                              <p:par>
                                <p:cTn id="33" presetID="1" presetClass="exit"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413927-3780-40D1-A887-C1F0DF8132A5}"/>
              </a:ext>
            </a:extLst>
          </p:cNvPr>
          <p:cNvSpPr>
            <a:spLocks noGrp="1"/>
          </p:cNvSpPr>
          <p:nvPr>
            <p:ph type="dt" sz="half" idx="2"/>
          </p:nvPr>
        </p:nvSpPr>
        <p:spPr/>
        <p:txBody>
          <a:bodyPr/>
          <a:lstStyle/>
          <a:p>
            <a:r>
              <a:rPr lang="en-US"/>
              <a:t>Formation 201</a:t>
            </a:r>
            <a:endParaRPr lang="en-US" dirty="0"/>
          </a:p>
        </p:txBody>
      </p:sp>
      <p:sp>
        <p:nvSpPr>
          <p:cNvPr id="4" name="Footer Placeholder 3">
            <a:extLst>
              <a:ext uri="{FF2B5EF4-FFF2-40B4-BE49-F238E27FC236}">
                <a16:creationId xmlns:a16="http://schemas.microsoft.com/office/drawing/2014/main" id="{B44E8BD8-9D6F-462A-925E-4513F6ABD662}"/>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4</a:t>
            </a:fld>
            <a:endParaRPr lang="en-US"/>
          </a:p>
        </p:txBody>
      </p:sp>
      <p:sp>
        <p:nvSpPr>
          <p:cNvPr id="12" name="Title 5">
            <a:extLst>
              <a:ext uri="{FF2B5EF4-FFF2-40B4-BE49-F238E27FC236}">
                <a16:creationId xmlns:a16="http://schemas.microsoft.com/office/drawing/2014/main" id="{856305DA-6E3E-4027-BD7A-46EDCACA2BD4}"/>
              </a:ext>
            </a:extLst>
          </p:cNvPr>
          <p:cNvSpPr>
            <a:spLocks noGrp="1"/>
          </p:cNvSpPr>
          <p:nvPr>
            <p:ph type="title"/>
          </p:nvPr>
        </p:nvSpPr>
        <p:spPr/>
        <p:txBody>
          <a:bodyPr/>
          <a:lstStyle/>
          <a:p>
            <a:r>
              <a:rPr lang="en-US" dirty="0"/>
              <a:t>Introduction</a:t>
            </a:r>
          </a:p>
        </p:txBody>
      </p:sp>
      <p:pic>
        <p:nvPicPr>
          <p:cNvPr id="9" name="You Talking To Me - Taxi Driver 1976 in HD.wmv">
            <a:hlinkClick r:id="" action="ppaction://media"/>
          </p:cNvPr>
          <p:cNvPicPr>
            <a:picLocks noChangeAspect="1"/>
          </p:cNvPicPr>
          <p:nvPr>
            <a:videoFile r:link="rId1"/>
            <p:extLst>
              <p:ext uri="{DAA4B4D4-6D71-4841-9C94-3DE7FCFB9230}">
                <p14:media xmlns:p14="http://schemas.microsoft.com/office/powerpoint/2010/main" r:embed="rId2">
                  <p14:trim st="46027.9104" end="14584.9744"/>
                </p14:media>
              </p:ext>
            </p:extLst>
          </p:nvPr>
        </p:nvPicPr>
        <p:blipFill>
          <a:blip r:embed="rId5" cstate="print"/>
          <a:stretch>
            <a:fillRect/>
          </a:stretch>
        </p:blipFill>
        <p:spPr>
          <a:xfrm>
            <a:off x="1295400" y="1449387"/>
            <a:ext cx="7086600" cy="3986213"/>
          </a:xfrm>
          <a:prstGeom prst="rect">
            <a:avLst/>
          </a:prstGeom>
        </p:spPr>
      </p:pic>
      <p:sp>
        <p:nvSpPr>
          <p:cNvPr id="11" name="TextBox 10">
            <a:extLst>
              <a:ext uri="{FF2B5EF4-FFF2-40B4-BE49-F238E27FC236}">
                <a16:creationId xmlns:a16="http://schemas.microsoft.com/office/drawing/2014/main" id="{93BCF4A6-D15A-1D4D-B334-512AA5D10D74}"/>
              </a:ext>
            </a:extLst>
          </p:cNvPr>
          <p:cNvSpPr txBox="1"/>
          <p:nvPr/>
        </p:nvSpPr>
        <p:spPr>
          <a:xfrm>
            <a:off x="1066800" y="5493603"/>
            <a:ext cx="7239000" cy="830997"/>
          </a:xfrm>
          <a:prstGeom prst="rect">
            <a:avLst/>
          </a:prstGeom>
          <a:noFill/>
          <a:effectLst>
            <a:softEdge rad="317500"/>
          </a:effectLst>
        </p:spPr>
        <p:txBody>
          <a:bodyPr wrap="square" rtlCol="0">
            <a:spAutoFit/>
          </a:bodyPr>
          <a:lstStyle/>
          <a:p>
            <a:pPr algn="ctr"/>
            <a:r>
              <a:rPr lang="en-US" sz="4800" dirty="0">
                <a:latin typeface="Comic Sans MS" pitchFamily="66" charset="0"/>
              </a:rPr>
              <a:t>Am I talking to you?</a:t>
            </a:r>
          </a:p>
        </p:txBody>
      </p:sp>
    </p:spTree>
    <p:extLst>
      <p:ext uri="{BB962C8B-B14F-4D97-AF65-F5344CB8AC3E}">
        <p14:creationId xmlns:p14="http://schemas.microsoft.com/office/powerpoint/2010/main" val="1860882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1AEA2E-8D32-4842-A21B-F93E51C6646A}"/>
              </a:ext>
            </a:extLst>
          </p:cNvPr>
          <p:cNvSpPr>
            <a:spLocks noGrp="1"/>
          </p:cNvSpPr>
          <p:nvPr>
            <p:ph type="title"/>
          </p:nvPr>
        </p:nvSpPr>
        <p:spPr/>
        <p:txBody>
          <a:bodyPr/>
          <a:lstStyle/>
          <a:p>
            <a:r>
              <a:rPr lang="en-US" dirty="0"/>
              <a:t>Passing On Two Lane Road</a:t>
            </a:r>
          </a:p>
        </p:txBody>
      </p:sp>
      <p:sp>
        <p:nvSpPr>
          <p:cNvPr id="4" name="Date Placeholder 3">
            <a:extLst>
              <a:ext uri="{FF2B5EF4-FFF2-40B4-BE49-F238E27FC236}">
                <a16:creationId xmlns:a16="http://schemas.microsoft.com/office/drawing/2014/main" id="{1462FCBF-1BBE-4B41-A335-517744760387}"/>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81B9776-3B2E-4252-8CB9-D8D72C969E4F}"/>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A16FFD17-25D8-49CD-9BB3-969BA7A42949}"/>
              </a:ext>
            </a:extLst>
          </p:cNvPr>
          <p:cNvSpPr>
            <a:spLocks noGrp="1"/>
          </p:cNvSpPr>
          <p:nvPr>
            <p:ph type="sldNum" sz="quarter" idx="12"/>
          </p:nvPr>
        </p:nvSpPr>
        <p:spPr/>
        <p:txBody>
          <a:bodyPr/>
          <a:lstStyle/>
          <a:p>
            <a:fld id="{B6F15528-21DE-4FAA-801E-634DDDAF4B2B}" type="slidenum">
              <a:rPr lang="en-US" smtClean="0"/>
              <a:pPr/>
              <a:t>40</a:t>
            </a:fld>
            <a:endParaRPr lang="en-US" dirty="0"/>
          </a:p>
        </p:txBody>
      </p:sp>
      <p:cxnSp>
        <p:nvCxnSpPr>
          <p:cNvPr id="7" name="Straight Connector 6">
            <a:extLst>
              <a:ext uri="{FF2B5EF4-FFF2-40B4-BE49-F238E27FC236}">
                <a16:creationId xmlns:a16="http://schemas.microsoft.com/office/drawing/2014/main" id="{E9EE90E1-64A6-4BC1-8FC9-CA2E51878DBB}"/>
              </a:ext>
            </a:extLst>
          </p:cNvPr>
          <p:cNvCxnSpPr/>
          <p:nvPr/>
        </p:nvCxnSpPr>
        <p:spPr>
          <a:xfrm flipH="1">
            <a:off x="9448800" y="4114799"/>
            <a:ext cx="990600" cy="0"/>
          </a:xfrm>
          <a:prstGeom prst="line">
            <a:avLst/>
          </a:prstGeom>
          <a:ln w="69850">
            <a:solidFill>
              <a:srgbClr val="FFFF00"/>
            </a:solidFill>
            <a:prstDash val="solid"/>
          </a:ln>
          <a:effectLst/>
        </p:spPr>
        <p:style>
          <a:lnRef idx="1">
            <a:schemeClr val="accent1"/>
          </a:lnRef>
          <a:fillRef idx="0">
            <a:schemeClr val="accent1"/>
          </a:fillRef>
          <a:effectRef idx="0">
            <a:schemeClr val="accent1"/>
          </a:effectRef>
          <a:fontRef idx="minor">
            <a:schemeClr val="tx1"/>
          </a:fontRef>
        </p:style>
      </p:cxnSp>
      <p:pic>
        <p:nvPicPr>
          <p:cNvPr id="8" name="Picture 26">
            <a:extLst>
              <a:ext uri="{FF2B5EF4-FFF2-40B4-BE49-F238E27FC236}">
                <a16:creationId xmlns:a16="http://schemas.microsoft.com/office/drawing/2014/main" id="{E4B64A06-4393-4E85-A4C2-E9811E503F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557" y="4461163"/>
            <a:ext cx="5095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7">
            <a:extLst>
              <a:ext uri="{FF2B5EF4-FFF2-40B4-BE49-F238E27FC236}">
                <a16:creationId xmlns:a16="http://schemas.microsoft.com/office/drawing/2014/main" id="{45D7BED6-FF57-43BD-B4B7-312E7FA2CF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6134" y="4277518"/>
            <a:ext cx="50958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a:extLst>
              <a:ext uri="{FF2B5EF4-FFF2-40B4-BE49-F238E27FC236}">
                <a16:creationId xmlns:a16="http://schemas.microsoft.com/office/drawing/2014/main" id="{B60290EC-9BAE-48D7-81C0-7236A94C5E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2638" y="482578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62327F37-C98F-4D65-9F29-8E29B0D918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9822" y="4268847"/>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F421BB7-35D0-437E-A43A-A77265C873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372" y="482578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92B1B46F-7F28-4598-9EAD-271C187F1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5079" y="4847575"/>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13">
            <a:extLst>
              <a:ext uri="{FF2B5EF4-FFF2-40B4-BE49-F238E27FC236}">
                <a16:creationId xmlns:a16="http://schemas.microsoft.com/office/drawing/2014/main" id="{8DC39032-592D-41B4-88C9-ECC1B1531EF2}"/>
              </a:ext>
            </a:extLst>
          </p:cNvPr>
          <p:cNvGrpSpPr>
            <a:grpSpLocks/>
          </p:cNvGrpSpPr>
          <p:nvPr/>
        </p:nvGrpSpPr>
        <p:grpSpPr bwMode="auto">
          <a:xfrm>
            <a:off x="5652836" y="4412620"/>
            <a:ext cx="1113007" cy="533400"/>
            <a:chOff x="7467600" y="2362200"/>
            <a:chExt cx="1143000" cy="381000"/>
          </a:xfrm>
        </p:grpSpPr>
        <p:sp>
          <p:nvSpPr>
            <p:cNvPr id="15" name="Rectangle 14">
              <a:extLst>
                <a:ext uri="{FF2B5EF4-FFF2-40B4-BE49-F238E27FC236}">
                  <a16:creationId xmlns:a16="http://schemas.microsoft.com/office/drawing/2014/main" id="{8B79DB22-229B-4B81-9146-A1EA0FFDCD22}"/>
                </a:ext>
              </a:extLst>
            </p:cNvPr>
            <p:cNvSpPr/>
            <p:nvPr/>
          </p:nvSpPr>
          <p:spPr>
            <a:xfrm>
              <a:off x="8305724" y="2362200"/>
              <a:ext cx="304876"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a:extLst>
                <a:ext uri="{FF2B5EF4-FFF2-40B4-BE49-F238E27FC236}">
                  <a16:creationId xmlns:a16="http://schemas.microsoft.com/office/drawing/2014/main" id="{279D00E4-7760-44B9-B540-E21CBBD6AB24}"/>
                </a:ext>
              </a:extLst>
            </p:cNvPr>
            <p:cNvSpPr/>
            <p:nvPr/>
          </p:nvSpPr>
          <p:spPr>
            <a:xfrm>
              <a:off x="7467600" y="2362200"/>
              <a:ext cx="838124" cy="381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7" name="Picture 64">
            <a:extLst>
              <a:ext uri="{FF2B5EF4-FFF2-40B4-BE49-F238E27FC236}">
                <a16:creationId xmlns:a16="http://schemas.microsoft.com/office/drawing/2014/main" id="{3570AF63-160E-4429-8B01-EE99567AA5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9778862" y="3098938"/>
            <a:ext cx="628650" cy="983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Explosion 1 23">
            <a:extLst>
              <a:ext uri="{FF2B5EF4-FFF2-40B4-BE49-F238E27FC236}">
                <a16:creationId xmlns:a16="http://schemas.microsoft.com/office/drawing/2014/main" id="{D1CEFD64-0562-4519-9F24-6081CDD75830}"/>
              </a:ext>
            </a:extLst>
          </p:cNvPr>
          <p:cNvSpPr/>
          <p:nvPr/>
        </p:nvSpPr>
        <p:spPr>
          <a:xfrm>
            <a:off x="3453679" y="4188618"/>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19" name="Explosion 1 24">
            <a:extLst>
              <a:ext uri="{FF2B5EF4-FFF2-40B4-BE49-F238E27FC236}">
                <a16:creationId xmlns:a16="http://schemas.microsoft.com/office/drawing/2014/main" id="{544A927A-EB77-4253-89C7-857C750DF127}"/>
              </a:ext>
            </a:extLst>
          </p:cNvPr>
          <p:cNvSpPr/>
          <p:nvPr/>
        </p:nvSpPr>
        <p:spPr>
          <a:xfrm>
            <a:off x="3448774" y="4194715"/>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0" name="Explosion 1 26">
            <a:extLst>
              <a:ext uri="{FF2B5EF4-FFF2-40B4-BE49-F238E27FC236}">
                <a16:creationId xmlns:a16="http://schemas.microsoft.com/office/drawing/2014/main" id="{F6DAB1A7-DFC2-40BD-B739-E37D7FF3E0FF}"/>
              </a:ext>
            </a:extLst>
          </p:cNvPr>
          <p:cNvSpPr/>
          <p:nvPr/>
        </p:nvSpPr>
        <p:spPr>
          <a:xfrm>
            <a:off x="3499388" y="4205286"/>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1" name="Explosion 1 27">
            <a:extLst>
              <a:ext uri="{FF2B5EF4-FFF2-40B4-BE49-F238E27FC236}">
                <a16:creationId xmlns:a16="http://schemas.microsoft.com/office/drawing/2014/main" id="{743FD2AE-7E26-4384-AA58-C6BD0E5316FA}"/>
              </a:ext>
            </a:extLst>
          </p:cNvPr>
          <p:cNvSpPr/>
          <p:nvPr/>
        </p:nvSpPr>
        <p:spPr>
          <a:xfrm>
            <a:off x="8542441" y="4046517"/>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2" name="Explosion 1 29">
            <a:extLst>
              <a:ext uri="{FF2B5EF4-FFF2-40B4-BE49-F238E27FC236}">
                <a16:creationId xmlns:a16="http://schemas.microsoft.com/office/drawing/2014/main" id="{83A7CB4E-F121-42B0-AA1D-05703F51086C}"/>
              </a:ext>
            </a:extLst>
          </p:cNvPr>
          <p:cNvSpPr/>
          <p:nvPr/>
        </p:nvSpPr>
        <p:spPr>
          <a:xfrm>
            <a:off x="8467972" y="372745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3" name="Explosion 1 35">
            <a:extLst>
              <a:ext uri="{FF2B5EF4-FFF2-40B4-BE49-F238E27FC236}">
                <a16:creationId xmlns:a16="http://schemas.microsoft.com/office/drawing/2014/main" id="{1D0376D7-1281-4DB0-B046-E5FF73903273}"/>
              </a:ext>
            </a:extLst>
          </p:cNvPr>
          <p:cNvSpPr/>
          <p:nvPr/>
        </p:nvSpPr>
        <p:spPr>
          <a:xfrm>
            <a:off x="6162675" y="372745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Explosion 1 37">
            <a:extLst>
              <a:ext uri="{FF2B5EF4-FFF2-40B4-BE49-F238E27FC236}">
                <a16:creationId xmlns:a16="http://schemas.microsoft.com/office/drawing/2014/main" id="{CFDE7A1E-C7A0-43CE-9CE6-2FE5A5BAD08B}"/>
              </a:ext>
            </a:extLst>
          </p:cNvPr>
          <p:cNvSpPr/>
          <p:nvPr/>
        </p:nvSpPr>
        <p:spPr>
          <a:xfrm>
            <a:off x="3800909" y="4151169"/>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Explosion 1 39">
            <a:extLst>
              <a:ext uri="{FF2B5EF4-FFF2-40B4-BE49-F238E27FC236}">
                <a16:creationId xmlns:a16="http://schemas.microsoft.com/office/drawing/2014/main" id="{F71DBB51-55F3-4E77-8CCF-4CB73029F18C}"/>
              </a:ext>
            </a:extLst>
          </p:cNvPr>
          <p:cNvSpPr/>
          <p:nvPr/>
        </p:nvSpPr>
        <p:spPr>
          <a:xfrm>
            <a:off x="3499388" y="4195558"/>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26" name="Picture 25">
            <a:extLst>
              <a:ext uri="{FF2B5EF4-FFF2-40B4-BE49-F238E27FC236}">
                <a16:creationId xmlns:a16="http://schemas.microsoft.com/office/drawing/2014/main" id="{FF592107-9405-47EF-B221-9444466616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423" y="4259261"/>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Explosion 1 50">
            <a:extLst>
              <a:ext uri="{FF2B5EF4-FFF2-40B4-BE49-F238E27FC236}">
                <a16:creationId xmlns:a16="http://schemas.microsoft.com/office/drawing/2014/main" id="{16D472FA-C1DD-4175-AAD1-DAB2B1250224}"/>
              </a:ext>
            </a:extLst>
          </p:cNvPr>
          <p:cNvSpPr/>
          <p:nvPr/>
        </p:nvSpPr>
        <p:spPr>
          <a:xfrm>
            <a:off x="6586105" y="3747077"/>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8" name="Explosion 1 52">
            <a:extLst>
              <a:ext uri="{FF2B5EF4-FFF2-40B4-BE49-F238E27FC236}">
                <a16:creationId xmlns:a16="http://schemas.microsoft.com/office/drawing/2014/main" id="{51E144E3-F688-401B-B307-E9712C650CF0}"/>
              </a:ext>
            </a:extLst>
          </p:cNvPr>
          <p:cNvSpPr/>
          <p:nvPr/>
        </p:nvSpPr>
        <p:spPr>
          <a:xfrm>
            <a:off x="8516587" y="371434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9" name="Explosion 1 53">
            <a:extLst>
              <a:ext uri="{FF2B5EF4-FFF2-40B4-BE49-F238E27FC236}">
                <a16:creationId xmlns:a16="http://schemas.microsoft.com/office/drawing/2014/main" id="{129461A7-F7B0-4C5D-8826-E262CFAF2C25}"/>
              </a:ext>
            </a:extLst>
          </p:cNvPr>
          <p:cNvSpPr/>
          <p:nvPr/>
        </p:nvSpPr>
        <p:spPr>
          <a:xfrm>
            <a:off x="7162800" y="372745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0" name="Explosion 1 54">
            <a:extLst>
              <a:ext uri="{FF2B5EF4-FFF2-40B4-BE49-F238E27FC236}">
                <a16:creationId xmlns:a16="http://schemas.microsoft.com/office/drawing/2014/main" id="{53208ACE-B93D-4202-84AF-C2458BE72B91}"/>
              </a:ext>
            </a:extLst>
          </p:cNvPr>
          <p:cNvSpPr/>
          <p:nvPr/>
        </p:nvSpPr>
        <p:spPr>
          <a:xfrm>
            <a:off x="3394613" y="4189929"/>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1" name="Explosion 1 36">
            <a:extLst>
              <a:ext uri="{FF2B5EF4-FFF2-40B4-BE49-F238E27FC236}">
                <a16:creationId xmlns:a16="http://schemas.microsoft.com/office/drawing/2014/main" id="{1BD04C42-7705-4CC5-BA62-2E3A8BDA54BE}"/>
              </a:ext>
            </a:extLst>
          </p:cNvPr>
          <p:cNvSpPr/>
          <p:nvPr/>
        </p:nvSpPr>
        <p:spPr>
          <a:xfrm>
            <a:off x="1830822" y="372745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Explosion 1 38">
            <a:extLst>
              <a:ext uri="{FF2B5EF4-FFF2-40B4-BE49-F238E27FC236}">
                <a16:creationId xmlns:a16="http://schemas.microsoft.com/office/drawing/2014/main" id="{7E364A15-4774-4C3A-84D1-E14AFEF61074}"/>
              </a:ext>
            </a:extLst>
          </p:cNvPr>
          <p:cNvSpPr/>
          <p:nvPr/>
        </p:nvSpPr>
        <p:spPr>
          <a:xfrm>
            <a:off x="351801" y="4338697"/>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Explosion 1 40">
            <a:extLst>
              <a:ext uri="{FF2B5EF4-FFF2-40B4-BE49-F238E27FC236}">
                <a16:creationId xmlns:a16="http://schemas.microsoft.com/office/drawing/2014/main" id="{2817B5A3-57D5-4533-8E27-3389F15E315C}"/>
              </a:ext>
            </a:extLst>
          </p:cNvPr>
          <p:cNvSpPr/>
          <p:nvPr/>
        </p:nvSpPr>
        <p:spPr>
          <a:xfrm>
            <a:off x="7660004" y="3743696"/>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 name="Explosion 1 47">
            <a:extLst>
              <a:ext uri="{FF2B5EF4-FFF2-40B4-BE49-F238E27FC236}">
                <a16:creationId xmlns:a16="http://schemas.microsoft.com/office/drawing/2014/main" id="{42F6A292-6B0C-4B5B-927D-A15417BB87C4}"/>
              </a:ext>
            </a:extLst>
          </p:cNvPr>
          <p:cNvSpPr/>
          <p:nvPr/>
        </p:nvSpPr>
        <p:spPr>
          <a:xfrm>
            <a:off x="5443286" y="3714340"/>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5" name="Explosion 1 48">
            <a:extLst>
              <a:ext uri="{FF2B5EF4-FFF2-40B4-BE49-F238E27FC236}">
                <a16:creationId xmlns:a16="http://schemas.microsoft.com/office/drawing/2014/main" id="{AD7C4197-F84D-4077-BCE0-62478A7B7E25}"/>
              </a:ext>
            </a:extLst>
          </p:cNvPr>
          <p:cNvSpPr/>
          <p:nvPr/>
        </p:nvSpPr>
        <p:spPr>
          <a:xfrm>
            <a:off x="2393443" y="4046517"/>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Explosion 1 49">
            <a:extLst>
              <a:ext uri="{FF2B5EF4-FFF2-40B4-BE49-F238E27FC236}">
                <a16:creationId xmlns:a16="http://schemas.microsoft.com/office/drawing/2014/main" id="{4A4C4D2B-7580-4E23-ACE6-988A4EFC6734}"/>
              </a:ext>
            </a:extLst>
          </p:cNvPr>
          <p:cNvSpPr/>
          <p:nvPr/>
        </p:nvSpPr>
        <p:spPr>
          <a:xfrm>
            <a:off x="5715000" y="3717566"/>
            <a:ext cx="209550" cy="177800"/>
          </a:xfrm>
          <a:prstGeom prst="irregularSeal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37" name="Picture 52" descr="C:\Users\Owner\Documents\Documents\Safety\LD F-201\hourglass-icon[1].jpg">
            <a:extLst>
              <a:ext uri="{FF2B5EF4-FFF2-40B4-BE49-F238E27FC236}">
                <a16:creationId xmlns:a16="http://schemas.microsoft.com/office/drawing/2014/main" id="{E93E73D0-5993-4B79-9460-EF39E15DF5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Connector 37">
            <a:extLst>
              <a:ext uri="{FF2B5EF4-FFF2-40B4-BE49-F238E27FC236}">
                <a16:creationId xmlns:a16="http://schemas.microsoft.com/office/drawing/2014/main" id="{32A83018-3DE8-4CB4-B758-FAA449329E4A}"/>
              </a:ext>
            </a:extLst>
          </p:cNvPr>
          <p:cNvCxnSpPr/>
          <p:nvPr/>
        </p:nvCxnSpPr>
        <p:spPr>
          <a:xfrm flipH="1">
            <a:off x="0" y="304800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05811A-6058-4898-BD3D-CF7337FFF59C}"/>
              </a:ext>
            </a:extLst>
          </p:cNvPr>
          <p:cNvCxnSpPr/>
          <p:nvPr/>
        </p:nvCxnSpPr>
        <p:spPr>
          <a:xfrm flipH="1">
            <a:off x="53181" y="5128161"/>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DCB716-A118-43D2-B13D-AD4C705F5DB1}"/>
              </a:ext>
            </a:extLst>
          </p:cNvPr>
          <p:cNvCxnSpPr/>
          <p:nvPr/>
        </p:nvCxnSpPr>
        <p:spPr>
          <a:xfrm flipH="1">
            <a:off x="-51594" y="4114800"/>
            <a:ext cx="9144000" cy="0"/>
          </a:xfrm>
          <a:prstGeom prst="line">
            <a:avLst/>
          </a:prstGeom>
          <a:ln w="38100">
            <a:solidFill>
              <a:srgbClr val="FFFF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2584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2.22045E-16 1.11111E-6 L -1.2875 -0.00139 " pathEditMode="relative" rAng="0" ptsTypes="AA">
                                      <p:cBhvr>
                                        <p:cTn id="6" dur="5000" fill="hold"/>
                                        <p:tgtEl>
                                          <p:spTgt spid="7"/>
                                        </p:tgtEl>
                                        <p:attrNameLst>
                                          <p:attrName>ppt_x</p:attrName>
                                          <p:attrName>ppt_y</p:attrName>
                                        </p:attrNameLst>
                                      </p:cBhvr>
                                      <p:rCtr x="-64375" y="-69"/>
                                    </p:animMotion>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xit" presetSubtype="0" fill="hold" grpId="1" nodeType="withEffect">
                                  <p:stCondLst>
                                    <p:cond delay="500"/>
                                  </p:stCondLst>
                                  <p:childTnLst>
                                    <p:set>
                                      <p:cBhvr>
                                        <p:cTn id="10" dur="1" fill="hold">
                                          <p:stCondLst>
                                            <p:cond delay="0"/>
                                          </p:stCondLst>
                                        </p:cTn>
                                        <p:tgtEl>
                                          <p:spTgt spid="32"/>
                                        </p:tgtEl>
                                        <p:attrNameLst>
                                          <p:attrName>style.visibility</p:attrName>
                                        </p:attrNameLst>
                                      </p:cBhvr>
                                      <p:to>
                                        <p:strVal val="hidden"/>
                                      </p:to>
                                    </p:set>
                                  </p:childTnLst>
                                </p:cTn>
                              </p:par>
                              <p:par>
                                <p:cTn id="11" presetID="56" presetClass="path" presetSubtype="0" accel="50000" decel="50000" fill="hold" nodeType="withEffect">
                                  <p:stCondLst>
                                    <p:cond delay="500"/>
                                  </p:stCondLst>
                                  <p:childTnLst>
                                    <p:animMotion origin="layout" path="M 3.33333E-6 4.69935E-6 L 0.05538 -0.13784 " pathEditMode="relative" rAng="0" ptsTypes="AA">
                                      <p:cBhvr>
                                        <p:cTn id="12" dur="2000" fill="hold"/>
                                        <p:tgtEl>
                                          <p:spTgt spid="8"/>
                                        </p:tgtEl>
                                        <p:attrNameLst>
                                          <p:attrName>ppt_x</p:attrName>
                                          <p:attrName>ppt_y</p:attrName>
                                        </p:attrNameLst>
                                      </p:cBhvr>
                                      <p:rCtr x="2760" y="-6892"/>
                                    </p:animMotion>
                                  </p:childTnLst>
                                </p:cTn>
                              </p:par>
                            </p:childTnLst>
                          </p:cTn>
                        </p:par>
                        <p:par>
                          <p:cTn id="13" fill="hold">
                            <p:stCondLst>
                              <p:cond delay="5000"/>
                            </p:stCondLst>
                            <p:childTnLst>
                              <p:par>
                                <p:cTn id="14" presetID="1"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xit" presetSubtype="0" fill="hold" grpId="1" nodeType="withEffect">
                                  <p:stCondLst>
                                    <p:cond delay="1000"/>
                                  </p:stCondLst>
                                  <p:childTnLst>
                                    <p:set>
                                      <p:cBhvr>
                                        <p:cTn id="17" dur="1" fill="hold">
                                          <p:stCondLst>
                                            <p:cond delay="0"/>
                                          </p:stCondLst>
                                        </p:cTn>
                                        <p:tgtEl>
                                          <p:spTgt spid="24"/>
                                        </p:tgtEl>
                                        <p:attrNameLst>
                                          <p:attrName>style.visibility</p:attrName>
                                        </p:attrNameLst>
                                      </p:cBhvr>
                                      <p:to>
                                        <p:strVal val="hidden"/>
                                      </p:to>
                                    </p:set>
                                  </p:childTnLst>
                                </p:cTn>
                              </p:par>
                              <p:par>
                                <p:cTn id="18" presetID="35" presetClass="path" presetSubtype="0" accel="50000" decel="50000" fill="hold" nodeType="withEffect">
                                  <p:stCondLst>
                                    <p:cond delay="1000"/>
                                  </p:stCondLst>
                                  <p:childTnLst>
                                    <p:animMotion origin="layout" path="M 2.77778E-7 3.86679E-6 L -0.11233 -0.00463 " pathEditMode="relative" rAng="0" ptsTypes="AA">
                                      <p:cBhvr>
                                        <p:cTn id="19" dur="17250" fill="hold"/>
                                        <p:tgtEl>
                                          <p:spTgt spid="14"/>
                                        </p:tgtEl>
                                        <p:attrNameLst>
                                          <p:attrName>ppt_x</p:attrName>
                                          <p:attrName>ppt_y</p:attrName>
                                        </p:attrNameLst>
                                      </p:cBhvr>
                                      <p:rCtr x="-5625" y="-231"/>
                                    </p:animMotion>
                                  </p:childTnLst>
                                </p:cTn>
                              </p:par>
                              <p:par>
                                <p:cTn id="20" presetID="57" presetClass="path" presetSubtype="0" accel="50000" decel="50000" fill="hold" nodeType="withEffect">
                                  <p:stCondLst>
                                    <p:cond delay="1000"/>
                                  </p:stCondLst>
                                  <p:childTnLst>
                                    <p:animMotion origin="layout" path="M -4.44444E-6 -2.96296E-6 L -4.44444E-6 -0.05555 C -4.44444E-6 -0.08032 0.14271 -0.11088 0.25903 -0.11088 L 0.51806 -0.11088 " pathEditMode="relative" rAng="0" ptsTypes="FfFF">
                                      <p:cBhvr>
                                        <p:cTn id="21" dur="5750" fill="hold"/>
                                        <p:tgtEl>
                                          <p:spTgt spid="9"/>
                                        </p:tgtEl>
                                        <p:attrNameLst>
                                          <p:attrName>ppt_x</p:attrName>
                                          <p:attrName>ppt_y</p:attrName>
                                        </p:attrNameLst>
                                      </p:cBhvr>
                                      <p:rCtr x="25903" y="-5556"/>
                                    </p:animMotion>
                                  </p:childTnLst>
                                </p:cTn>
                              </p:par>
                              <p:par>
                                <p:cTn id="22" presetID="56" presetClass="path" presetSubtype="0" accel="50000" decel="50000" fill="hold" nodeType="withEffect">
                                  <p:stCondLst>
                                    <p:cond delay="2000"/>
                                  </p:stCondLst>
                                  <p:childTnLst>
                                    <p:animMotion origin="layout" path="M -2.22222E-6 1.48148E-6 L 0.03195 -0.08033 " pathEditMode="relative" rAng="0" ptsTypes="AA">
                                      <p:cBhvr>
                                        <p:cTn id="23" dur="2000" fill="hold"/>
                                        <p:tgtEl>
                                          <p:spTgt spid="13"/>
                                        </p:tgtEl>
                                        <p:attrNameLst>
                                          <p:attrName>ppt_x</p:attrName>
                                          <p:attrName>ppt_y</p:attrName>
                                        </p:attrNameLst>
                                      </p:cBhvr>
                                      <p:rCtr x="1597" y="-4028"/>
                                    </p:animMotion>
                                  </p:childTnLst>
                                </p:cTn>
                              </p:par>
                              <p:par>
                                <p:cTn id="24" presetID="1" presetClass="entr" presetSubtype="0" fill="hold" grpId="0" nodeType="withEffect">
                                  <p:stCondLst>
                                    <p:cond delay="400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xit" presetSubtype="0" fill="hold" grpId="1" nodeType="withEffect">
                                  <p:stCondLst>
                                    <p:cond delay="5000"/>
                                  </p:stCondLst>
                                  <p:childTnLst>
                                    <p:set>
                                      <p:cBhvr>
                                        <p:cTn id="27" dur="1" fill="hold">
                                          <p:stCondLst>
                                            <p:cond delay="0"/>
                                          </p:stCondLst>
                                        </p:cTn>
                                        <p:tgtEl>
                                          <p:spTgt spid="25"/>
                                        </p:tgtEl>
                                        <p:attrNameLst>
                                          <p:attrName>style.visibility</p:attrName>
                                        </p:attrNameLst>
                                      </p:cBhvr>
                                      <p:to>
                                        <p:strVal val="hidden"/>
                                      </p:to>
                                    </p:set>
                                  </p:childTnLst>
                                </p:cTn>
                              </p:par>
                              <p:par>
                                <p:cTn id="28" presetID="57" presetClass="path" presetSubtype="0" accel="50000" decel="50000" fill="hold" nodeType="withEffect">
                                  <p:stCondLst>
                                    <p:cond delay="5000"/>
                                  </p:stCondLst>
                                  <p:childTnLst>
                                    <p:animMotion origin="layout" path="M 0.03194 -0.08032 L 0.03194 -0.13611 C 0.03194 -0.16111 0.15538 -0.19167 0.25625 -0.19167 L 0.48055 -0.19167 " pathEditMode="relative" rAng="0" ptsTypes="FfFF">
                                      <p:cBhvr>
                                        <p:cTn id="29" dur="5000" fill="hold"/>
                                        <p:tgtEl>
                                          <p:spTgt spid="13"/>
                                        </p:tgtEl>
                                        <p:attrNameLst>
                                          <p:attrName>ppt_x</p:attrName>
                                          <p:attrName>ppt_y</p:attrName>
                                        </p:attrNameLst>
                                      </p:cBhvr>
                                      <p:rCtr x="22431" y="-5579"/>
                                    </p:animMotion>
                                  </p:childTnLst>
                                </p:cTn>
                              </p:par>
                              <p:par>
                                <p:cTn id="30" presetID="63" presetClass="path" presetSubtype="0" accel="50000" decel="50000" fill="hold" nodeType="withEffect">
                                  <p:stCondLst>
                                    <p:cond delay="6000"/>
                                  </p:stCondLst>
                                  <p:childTnLst>
                                    <p:animMotion origin="layout" path="M 0.00139 0.00023 L 0.08923 0.00555 " pathEditMode="relative" rAng="0" ptsTypes="AA">
                                      <p:cBhvr>
                                        <p:cTn id="31" dur="2000" fill="hold"/>
                                        <p:tgtEl>
                                          <p:spTgt spid="26"/>
                                        </p:tgtEl>
                                        <p:attrNameLst>
                                          <p:attrName>ppt_x</p:attrName>
                                          <p:attrName>ppt_y</p:attrName>
                                        </p:attrNameLst>
                                      </p:cBhvr>
                                      <p:rCtr x="4392" y="255"/>
                                    </p:animMotion>
                                  </p:childTnLst>
                                </p:cTn>
                              </p:par>
                              <p:par>
                                <p:cTn id="32" presetID="63" presetClass="path" presetSubtype="0" accel="50000" decel="50000" fill="hold" nodeType="withEffect">
                                  <p:stCondLst>
                                    <p:cond delay="6000"/>
                                  </p:stCondLst>
                                  <p:childTnLst>
                                    <p:animMotion origin="layout" path="M -3.33333E-6 -2.22222E-6 L 0.09167 -2.22222E-6 " pathEditMode="relative" rAng="0" ptsTypes="AA">
                                      <p:cBhvr>
                                        <p:cTn id="33" dur="2000" fill="hold"/>
                                        <p:tgtEl>
                                          <p:spTgt spid="12"/>
                                        </p:tgtEl>
                                        <p:attrNameLst>
                                          <p:attrName>ppt_x</p:attrName>
                                          <p:attrName>ppt_y</p:attrName>
                                        </p:attrNameLst>
                                      </p:cBhvr>
                                      <p:rCtr x="4583" y="0"/>
                                    </p:animMotion>
                                  </p:childTnLst>
                                </p:cTn>
                              </p:par>
                              <p:par>
                                <p:cTn id="34" presetID="63" presetClass="path" presetSubtype="0" accel="50000" decel="50000" fill="hold" nodeType="withEffect">
                                  <p:stCondLst>
                                    <p:cond delay="6000"/>
                                  </p:stCondLst>
                                  <p:childTnLst>
                                    <p:animMotion origin="layout" path="M -3.33333E-6 1.71138E-6 L 0.09167 1.71138E-6 " pathEditMode="relative" rAng="0" ptsTypes="AA">
                                      <p:cBhvr>
                                        <p:cTn id="35" dur="2000" fill="hold"/>
                                        <p:tgtEl>
                                          <p:spTgt spid="11"/>
                                        </p:tgtEl>
                                        <p:attrNameLst>
                                          <p:attrName>ppt_x</p:attrName>
                                          <p:attrName>ppt_y</p:attrName>
                                        </p:attrNameLst>
                                      </p:cBhvr>
                                      <p:rCtr x="4583" y="0"/>
                                    </p:animMotion>
                                  </p:childTnLst>
                                </p:cTn>
                              </p:par>
                              <p:par>
                                <p:cTn id="36" presetID="63" presetClass="path" presetSubtype="0" accel="50000" decel="50000" fill="hold" nodeType="withEffect">
                                  <p:stCondLst>
                                    <p:cond delay="6000"/>
                                  </p:stCondLst>
                                  <p:childTnLst>
                                    <p:animMotion origin="layout" path="M 3.33333E-6 -2.22222E-6 L 0.09166 -2.22222E-6 " pathEditMode="relative" rAng="0" ptsTypes="AA">
                                      <p:cBhvr>
                                        <p:cTn id="37" dur="2000" fill="hold"/>
                                        <p:tgtEl>
                                          <p:spTgt spid="10"/>
                                        </p:tgtEl>
                                        <p:attrNameLst>
                                          <p:attrName>ppt_x</p:attrName>
                                          <p:attrName>ppt_y</p:attrName>
                                        </p:attrNameLst>
                                      </p:cBhvr>
                                      <p:rCtr x="4583" y="0"/>
                                    </p:animMotion>
                                  </p:childTnLst>
                                </p:cTn>
                              </p:par>
                              <p:par>
                                <p:cTn id="38" presetID="63" presetClass="path" presetSubtype="0" accel="50000" decel="50000" fill="hold" nodeType="withEffect">
                                  <p:stCondLst>
                                    <p:cond delay="7000"/>
                                  </p:stCondLst>
                                  <p:childTnLst>
                                    <p:animMotion origin="layout" path="M 0.05539 -0.13784 L 0.16372 -0.13784 " pathEditMode="relative" rAng="0" ptsTypes="AA">
                                      <p:cBhvr>
                                        <p:cTn id="39" dur="2000" fill="hold"/>
                                        <p:tgtEl>
                                          <p:spTgt spid="8"/>
                                        </p:tgtEl>
                                        <p:attrNameLst>
                                          <p:attrName>ppt_x</p:attrName>
                                          <p:attrName>ppt_y</p:attrName>
                                        </p:attrNameLst>
                                      </p:cBhvr>
                                      <p:rCtr x="5417" y="0"/>
                                    </p:animMotion>
                                  </p:childTnLst>
                                </p:cTn>
                              </p:par>
                              <p:par>
                                <p:cTn id="40" presetID="1" presetClass="entr" presetSubtype="0" fill="hold" grpId="0" nodeType="withEffect">
                                  <p:stCondLst>
                                    <p:cond delay="8000"/>
                                  </p:stCondLst>
                                  <p:childTnLst>
                                    <p:set>
                                      <p:cBhvr>
                                        <p:cTn id="41" dur="1" fill="hold">
                                          <p:stCondLst>
                                            <p:cond delay="0"/>
                                          </p:stCondLst>
                                        </p:cTn>
                                        <p:tgtEl>
                                          <p:spTgt spid="20"/>
                                        </p:tgtEl>
                                        <p:attrNameLst>
                                          <p:attrName>style.visibility</p:attrName>
                                        </p:attrNameLst>
                                      </p:cBhvr>
                                      <p:to>
                                        <p:strVal val="visible"/>
                                      </p:to>
                                    </p:set>
                                  </p:childTnLst>
                                </p:cTn>
                              </p:par>
                              <p:par>
                                <p:cTn id="42" presetID="1" presetClass="exit" presetSubtype="0" fill="hold" grpId="1" nodeType="withEffect">
                                  <p:stCondLst>
                                    <p:cond delay="9000"/>
                                  </p:stCondLst>
                                  <p:childTnLst>
                                    <p:set>
                                      <p:cBhvr>
                                        <p:cTn id="43" dur="1" fill="hold">
                                          <p:stCondLst>
                                            <p:cond delay="0"/>
                                          </p:stCondLst>
                                        </p:cTn>
                                        <p:tgtEl>
                                          <p:spTgt spid="20"/>
                                        </p:tgtEl>
                                        <p:attrNameLst>
                                          <p:attrName>style.visibility</p:attrName>
                                        </p:attrNameLst>
                                      </p:cBhvr>
                                      <p:to>
                                        <p:strVal val="hidden"/>
                                      </p:to>
                                    </p:set>
                                  </p:childTnLst>
                                </p:cTn>
                              </p:par>
                              <p:par>
                                <p:cTn id="44" presetID="57" presetClass="path" presetSubtype="0" accel="50000" decel="50000" fill="hold" nodeType="withEffect">
                                  <p:stCondLst>
                                    <p:cond delay="9000"/>
                                  </p:stCondLst>
                                  <p:childTnLst>
                                    <p:animMotion origin="layout" path="M 0.08923 0.00555 L 0.08923 -0.05019 C 0.08923 -0.07516 0.1967 -0.10569 0.28437 -0.10569 L 0.47951 -0.10569 " pathEditMode="relative" rAng="0" ptsTypes="FfFF">
                                      <p:cBhvr>
                                        <p:cTn id="45" dur="5000" fill="hold"/>
                                        <p:tgtEl>
                                          <p:spTgt spid="26"/>
                                        </p:tgtEl>
                                        <p:attrNameLst>
                                          <p:attrName>ppt_x</p:attrName>
                                          <p:attrName>ppt_y</p:attrName>
                                        </p:attrNameLst>
                                      </p:cBhvr>
                                      <p:rCtr x="19514" y="-5574"/>
                                    </p:animMotion>
                                  </p:childTnLst>
                                </p:cTn>
                              </p:par>
                              <p:par>
                                <p:cTn id="46" presetID="1" presetClass="entr" presetSubtype="0" fill="hold" grpId="0" nodeType="withEffect">
                                  <p:stCondLst>
                                    <p:cond delay="9000"/>
                                  </p:stCondLst>
                                  <p:childTnLst>
                                    <p:set>
                                      <p:cBhvr>
                                        <p:cTn id="47" dur="1" fill="hold">
                                          <p:stCondLst>
                                            <p:cond delay="0"/>
                                          </p:stCondLst>
                                        </p:cTn>
                                        <p:tgtEl>
                                          <p:spTgt spid="33"/>
                                        </p:tgtEl>
                                        <p:attrNameLst>
                                          <p:attrName>style.visibility</p:attrName>
                                        </p:attrNameLst>
                                      </p:cBhvr>
                                      <p:to>
                                        <p:strVal val="visible"/>
                                      </p:to>
                                    </p:set>
                                  </p:childTnLst>
                                </p:cTn>
                              </p:par>
                              <p:par>
                                <p:cTn id="48" presetID="1" presetClass="exit" presetSubtype="0" fill="hold" grpId="1" nodeType="withEffect">
                                  <p:stCondLst>
                                    <p:cond delay="9500"/>
                                  </p:stCondLst>
                                  <p:childTnLst>
                                    <p:set>
                                      <p:cBhvr>
                                        <p:cTn id="49" dur="1" fill="hold">
                                          <p:stCondLst>
                                            <p:cond delay="0"/>
                                          </p:stCondLst>
                                        </p:cTn>
                                        <p:tgtEl>
                                          <p:spTgt spid="33"/>
                                        </p:tgtEl>
                                        <p:attrNameLst>
                                          <p:attrName>style.visibility</p:attrName>
                                        </p:attrNameLst>
                                      </p:cBhvr>
                                      <p:to>
                                        <p:strVal val="hidden"/>
                                      </p:to>
                                    </p:set>
                                  </p:childTnLst>
                                </p:cTn>
                              </p:par>
                              <p:par>
                                <p:cTn id="50" presetID="49" presetClass="path" presetSubtype="0" accel="50000" decel="50000" fill="hold" nodeType="withEffect">
                                  <p:stCondLst>
                                    <p:cond delay="9000"/>
                                  </p:stCondLst>
                                  <p:childTnLst>
                                    <p:animMotion origin="layout" path="M 0.48055 -0.19172 L 0.55555 -0.01388 " pathEditMode="relative" rAng="0" ptsTypes="AA">
                                      <p:cBhvr>
                                        <p:cTn id="51" dur="2000" fill="hold"/>
                                        <p:tgtEl>
                                          <p:spTgt spid="13"/>
                                        </p:tgtEl>
                                        <p:attrNameLst>
                                          <p:attrName>ppt_x</p:attrName>
                                          <p:attrName>ppt_y</p:attrName>
                                        </p:attrNameLst>
                                      </p:cBhvr>
                                      <p:rCtr x="3750" y="8881"/>
                                    </p:animMotion>
                                  </p:childTnLst>
                                </p:cTn>
                              </p:par>
                              <p:par>
                                <p:cTn id="52" presetID="56" presetClass="path" presetSubtype="0" accel="50000" decel="50000" fill="hold" nodeType="withEffect">
                                  <p:stCondLst>
                                    <p:cond delay="9000"/>
                                  </p:stCondLst>
                                  <p:childTnLst>
                                    <p:animMotion origin="layout" path="M 0.09166 -3.70028E-6 L 0.16336 -0.08325 " pathEditMode="relative" rAng="0" ptsTypes="AA">
                                      <p:cBhvr>
                                        <p:cTn id="53" dur="3000" fill="hold"/>
                                        <p:tgtEl>
                                          <p:spTgt spid="12"/>
                                        </p:tgtEl>
                                        <p:attrNameLst>
                                          <p:attrName>ppt_x</p:attrName>
                                          <p:attrName>ppt_y</p:attrName>
                                        </p:attrNameLst>
                                      </p:cBhvr>
                                      <p:rCtr x="3576" y="-4163"/>
                                    </p:animMotion>
                                  </p:childTnLst>
                                </p:cTn>
                              </p:par>
                              <p:par>
                                <p:cTn id="54" presetID="1" presetClass="entr" presetSubtype="0" fill="hold" grpId="0" nodeType="withEffect">
                                  <p:stCondLst>
                                    <p:cond delay="12000"/>
                                  </p:stCondLst>
                                  <p:childTnLst>
                                    <p:set>
                                      <p:cBhvr>
                                        <p:cTn id="55" dur="1" fill="hold">
                                          <p:stCondLst>
                                            <p:cond delay="0"/>
                                          </p:stCondLst>
                                        </p:cTn>
                                        <p:tgtEl>
                                          <p:spTgt spid="18"/>
                                        </p:tgtEl>
                                        <p:attrNameLst>
                                          <p:attrName>style.visibility</p:attrName>
                                        </p:attrNameLst>
                                      </p:cBhvr>
                                      <p:to>
                                        <p:strVal val="visible"/>
                                      </p:to>
                                    </p:set>
                                  </p:childTnLst>
                                </p:cTn>
                              </p:par>
                              <p:par>
                                <p:cTn id="56" presetID="1" presetClass="exit" presetSubtype="0" fill="hold" grpId="1" nodeType="withEffect">
                                  <p:stCondLst>
                                    <p:cond delay="13000"/>
                                  </p:stCondLst>
                                  <p:childTnLst>
                                    <p:set>
                                      <p:cBhvr>
                                        <p:cTn id="57" dur="1" fill="hold">
                                          <p:stCondLst>
                                            <p:cond delay="0"/>
                                          </p:stCondLst>
                                        </p:cTn>
                                        <p:tgtEl>
                                          <p:spTgt spid="18"/>
                                        </p:tgtEl>
                                        <p:attrNameLst>
                                          <p:attrName>style.visibility</p:attrName>
                                        </p:attrNameLst>
                                      </p:cBhvr>
                                      <p:to>
                                        <p:strVal val="hidden"/>
                                      </p:to>
                                    </p:set>
                                  </p:childTnLst>
                                </p:cTn>
                              </p:par>
                              <p:par>
                                <p:cTn id="58" presetID="57" presetClass="path" presetSubtype="0" accel="50000" decel="50000" fill="hold" nodeType="withEffect">
                                  <p:stCondLst>
                                    <p:cond delay="13000"/>
                                  </p:stCondLst>
                                  <p:childTnLst>
                                    <p:animMotion origin="layout" path="M 0.16163 -0.07701 L 0.16163 -0.13275 C 0.16163 -0.15772 0.25347 -0.18802 0.3283 -0.18802 L 0.49497 -0.18802 " pathEditMode="relative" rAng="0" ptsTypes="FfFF">
                                      <p:cBhvr>
                                        <p:cTn id="59" dur="5000" fill="hold"/>
                                        <p:tgtEl>
                                          <p:spTgt spid="12"/>
                                        </p:tgtEl>
                                        <p:attrNameLst>
                                          <p:attrName>ppt_x</p:attrName>
                                          <p:attrName>ppt_y</p:attrName>
                                        </p:attrNameLst>
                                      </p:cBhvr>
                                      <p:rCtr x="16667" y="-5550"/>
                                    </p:animMotion>
                                  </p:childTnLst>
                                </p:cTn>
                              </p:par>
                              <p:par>
                                <p:cTn id="60" presetID="63" presetClass="path" presetSubtype="0" accel="50000" decel="50000" fill="hold" nodeType="withEffect">
                                  <p:stCondLst>
                                    <p:cond delay="14000"/>
                                  </p:stCondLst>
                                  <p:childTnLst>
                                    <p:animMotion origin="layout" path="M 0.09166 3.25624E-6 L 0.22482 0.00393 " pathEditMode="relative" rAng="0" ptsTypes="AA">
                                      <p:cBhvr>
                                        <p:cTn id="61" dur="2000" fill="hold"/>
                                        <p:tgtEl>
                                          <p:spTgt spid="11"/>
                                        </p:tgtEl>
                                        <p:attrNameLst>
                                          <p:attrName>ppt_x</p:attrName>
                                          <p:attrName>ppt_y</p:attrName>
                                        </p:attrNameLst>
                                      </p:cBhvr>
                                      <p:rCtr x="6649" y="185"/>
                                    </p:animMotion>
                                  </p:childTnLst>
                                </p:cTn>
                              </p:par>
                              <p:par>
                                <p:cTn id="62" presetID="63" presetClass="path" presetSubtype="0" accel="50000" decel="50000" fill="hold" nodeType="withEffect">
                                  <p:stCondLst>
                                    <p:cond delay="14000"/>
                                  </p:stCondLst>
                                  <p:childTnLst>
                                    <p:animMotion origin="layout" path="M 0.09166 -4.11656E-6 L 0.24166 -4.11656E-6 " pathEditMode="relative" rAng="0" ptsTypes="AA">
                                      <p:cBhvr>
                                        <p:cTn id="63" dur="2000" fill="hold"/>
                                        <p:tgtEl>
                                          <p:spTgt spid="10"/>
                                        </p:tgtEl>
                                        <p:attrNameLst>
                                          <p:attrName>ppt_x</p:attrName>
                                          <p:attrName>ppt_y</p:attrName>
                                        </p:attrNameLst>
                                      </p:cBhvr>
                                      <p:rCtr x="7500" y="0"/>
                                    </p:animMotion>
                                  </p:childTnLst>
                                </p:cTn>
                              </p:par>
                              <p:par>
                                <p:cTn id="64" presetID="1" presetClass="entr" presetSubtype="0" fill="hold" grpId="0" nodeType="withEffect">
                                  <p:stCondLst>
                                    <p:cond delay="14000"/>
                                  </p:stCondLst>
                                  <p:childTnLst>
                                    <p:set>
                                      <p:cBhvr>
                                        <p:cTn id="65" dur="1" fill="hold">
                                          <p:stCondLst>
                                            <p:cond delay="0"/>
                                          </p:stCondLst>
                                        </p:cTn>
                                        <p:tgtEl>
                                          <p:spTgt spid="29"/>
                                        </p:tgtEl>
                                        <p:attrNameLst>
                                          <p:attrName>style.visibility</p:attrName>
                                        </p:attrNameLst>
                                      </p:cBhvr>
                                      <p:to>
                                        <p:strVal val="visible"/>
                                      </p:to>
                                    </p:set>
                                  </p:childTnLst>
                                </p:cTn>
                              </p:par>
                              <p:par>
                                <p:cTn id="66" presetID="1" presetClass="exit" presetSubtype="0" fill="hold" grpId="1" nodeType="withEffect">
                                  <p:stCondLst>
                                    <p:cond delay="14500"/>
                                  </p:stCondLst>
                                  <p:childTnLst>
                                    <p:set>
                                      <p:cBhvr>
                                        <p:cTn id="67" dur="1" fill="hold">
                                          <p:stCondLst>
                                            <p:cond delay="0"/>
                                          </p:stCondLst>
                                        </p:cTn>
                                        <p:tgtEl>
                                          <p:spTgt spid="29"/>
                                        </p:tgtEl>
                                        <p:attrNameLst>
                                          <p:attrName>style.visibility</p:attrName>
                                        </p:attrNameLst>
                                      </p:cBhvr>
                                      <p:to>
                                        <p:strVal val="hidden"/>
                                      </p:to>
                                    </p:set>
                                  </p:childTnLst>
                                </p:cTn>
                              </p:par>
                              <p:par>
                                <p:cTn id="68" presetID="49" presetClass="path" presetSubtype="0" accel="50000" decel="50000" fill="hold" nodeType="withEffect">
                                  <p:stCondLst>
                                    <p:cond delay="14000"/>
                                  </p:stCondLst>
                                  <p:childTnLst>
                                    <p:animMotion origin="layout" path="M 0.47951 -0.10569 L 0.54618 0.00532 " pathEditMode="relative" rAng="0" ptsTypes="AA">
                                      <p:cBhvr>
                                        <p:cTn id="69" dur="2000" fill="hold"/>
                                        <p:tgtEl>
                                          <p:spTgt spid="26"/>
                                        </p:tgtEl>
                                        <p:attrNameLst>
                                          <p:attrName>ppt_x</p:attrName>
                                          <p:attrName>ppt_y</p:attrName>
                                        </p:attrNameLst>
                                      </p:cBhvr>
                                      <p:rCtr x="3333" y="5550"/>
                                    </p:animMotion>
                                  </p:childTnLst>
                                </p:cTn>
                              </p:par>
                              <p:par>
                                <p:cTn id="70" presetID="1" presetClass="entr" presetSubtype="0" fill="hold" grpId="0" nodeType="withEffect">
                                  <p:stCondLst>
                                    <p:cond delay="17000"/>
                                  </p:stCondLst>
                                  <p:childTnLst>
                                    <p:set>
                                      <p:cBhvr>
                                        <p:cTn id="71" dur="1" fill="hold">
                                          <p:stCondLst>
                                            <p:cond delay="0"/>
                                          </p:stCondLst>
                                        </p:cTn>
                                        <p:tgtEl>
                                          <p:spTgt spid="28"/>
                                        </p:tgtEl>
                                        <p:attrNameLst>
                                          <p:attrName>style.visibility</p:attrName>
                                        </p:attrNameLst>
                                      </p:cBhvr>
                                      <p:to>
                                        <p:strVal val="visible"/>
                                      </p:to>
                                    </p:set>
                                  </p:childTnLst>
                                </p:cTn>
                              </p:par>
                              <p:par>
                                <p:cTn id="72" presetID="1" presetClass="exit" presetSubtype="0" fill="hold" grpId="1" nodeType="withEffect">
                                  <p:stCondLst>
                                    <p:cond delay="17500"/>
                                  </p:stCondLst>
                                  <p:childTnLst>
                                    <p:set>
                                      <p:cBhvr>
                                        <p:cTn id="73" dur="1" fill="hold">
                                          <p:stCondLst>
                                            <p:cond delay="0"/>
                                          </p:stCondLst>
                                        </p:cTn>
                                        <p:tgtEl>
                                          <p:spTgt spid="28"/>
                                        </p:tgtEl>
                                        <p:attrNameLst>
                                          <p:attrName>style.visibility</p:attrName>
                                        </p:attrNameLst>
                                      </p:cBhvr>
                                      <p:to>
                                        <p:strVal val="hidden"/>
                                      </p:to>
                                    </p:set>
                                  </p:childTnLst>
                                </p:cTn>
                              </p:par>
                              <p:par>
                                <p:cTn id="74" presetID="42" presetClass="path" presetSubtype="0" accel="50000" decel="50000" fill="hold" nodeType="withEffect">
                                  <p:stCondLst>
                                    <p:cond delay="17000"/>
                                  </p:stCondLst>
                                  <p:childTnLst>
                                    <p:animMotion origin="layout" path="M 0.51806 -0.11078 L 0.51806 -0.01087 " pathEditMode="relative" rAng="0" ptsTypes="AA">
                                      <p:cBhvr>
                                        <p:cTn id="75" dur="2000" fill="hold"/>
                                        <p:tgtEl>
                                          <p:spTgt spid="9"/>
                                        </p:tgtEl>
                                        <p:attrNameLst>
                                          <p:attrName>ppt_x</p:attrName>
                                          <p:attrName>ppt_y</p:attrName>
                                        </p:attrNameLst>
                                      </p:cBhvr>
                                      <p:rCtr x="0" y="4995"/>
                                    </p:animMotion>
                                  </p:childTnLst>
                                </p:cTn>
                              </p:par>
                              <p:par>
                                <p:cTn id="76" presetID="1" presetClass="entr" presetSubtype="0" fill="hold" grpId="0" nodeType="withEffect">
                                  <p:stCondLst>
                                    <p:cond delay="18000"/>
                                  </p:stCondLst>
                                  <p:childTnLst>
                                    <p:set>
                                      <p:cBhvr>
                                        <p:cTn id="77" dur="1" fill="hold">
                                          <p:stCondLst>
                                            <p:cond delay="0"/>
                                          </p:stCondLst>
                                        </p:cTn>
                                        <p:tgtEl>
                                          <p:spTgt spid="27"/>
                                        </p:tgtEl>
                                        <p:attrNameLst>
                                          <p:attrName>style.visibility</p:attrName>
                                        </p:attrNameLst>
                                      </p:cBhvr>
                                      <p:to>
                                        <p:strVal val="visible"/>
                                      </p:to>
                                    </p:set>
                                  </p:childTnLst>
                                </p:cTn>
                              </p:par>
                              <p:par>
                                <p:cTn id="78" presetID="1" presetClass="exit" presetSubtype="0" fill="hold" grpId="1" nodeType="withEffect">
                                  <p:stCondLst>
                                    <p:cond delay="18500"/>
                                  </p:stCondLst>
                                  <p:childTnLst>
                                    <p:set>
                                      <p:cBhvr>
                                        <p:cTn id="79" dur="1" fill="hold">
                                          <p:stCondLst>
                                            <p:cond delay="0"/>
                                          </p:stCondLst>
                                        </p:cTn>
                                        <p:tgtEl>
                                          <p:spTgt spid="27"/>
                                        </p:tgtEl>
                                        <p:attrNameLst>
                                          <p:attrName>style.visibility</p:attrName>
                                        </p:attrNameLst>
                                      </p:cBhvr>
                                      <p:to>
                                        <p:strVal val="hidden"/>
                                      </p:to>
                                    </p:set>
                                  </p:childTnLst>
                                </p:cTn>
                              </p:par>
                              <p:par>
                                <p:cTn id="80" presetID="49" presetClass="path" presetSubtype="0" accel="50000" decel="50000" fill="hold" nodeType="withEffect">
                                  <p:stCondLst>
                                    <p:cond delay="18000"/>
                                  </p:stCondLst>
                                  <p:childTnLst>
                                    <p:animMotion origin="layout" path="M 0.49358 -0.18825 L 0.56024 -0.01064 " pathEditMode="relative" rAng="0" ptsTypes="AA">
                                      <p:cBhvr>
                                        <p:cTn id="81" dur="2000" fill="hold"/>
                                        <p:tgtEl>
                                          <p:spTgt spid="12"/>
                                        </p:tgtEl>
                                        <p:attrNameLst>
                                          <p:attrName>ppt_x</p:attrName>
                                          <p:attrName>ppt_y</p:attrName>
                                        </p:attrNameLst>
                                      </p:cBhvr>
                                      <p:rCtr x="3333" y="8881"/>
                                    </p:animMotion>
                                  </p:childTnLst>
                                </p:cTn>
                              </p:par>
                              <p:par>
                                <p:cTn id="82" presetID="1" presetClass="entr" presetSubtype="0" fill="hold" grpId="0" nodeType="withEffect">
                                  <p:stCondLst>
                                    <p:cond delay="19000"/>
                                  </p:stCondLst>
                                  <p:childTnLst>
                                    <p:set>
                                      <p:cBhvr>
                                        <p:cTn id="83" dur="1" fill="hold">
                                          <p:stCondLst>
                                            <p:cond delay="0"/>
                                          </p:stCondLst>
                                        </p:cTn>
                                        <p:tgtEl>
                                          <p:spTgt spid="31"/>
                                        </p:tgtEl>
                                        <p:attrNameLst>
                                          <p:attrName>style.visibility</p:attrName>
                                        </p:attrNameLst>
                                      </p:cBhvr>
                                      <p:to>
                                        <p:strVal val="visible"/>
                                      </p:to>
                                    </p:set>
                                  </p:childTnLst>
                                </p:cTn>
                              </p:par>
                              <p:par>
                                <p:cTn id="84" presetID="1" presetClass="exit" presetSubtype="0" fill="hold" grpId="1" nodeType="withEffect">
                                  <p:stCondLst>
                                    <p:cond delay="19500"/>
                                  </p:stCondLst>
                                  <p:childTnLst>
                                    <p:set>
                                      <p:cBhvr>
                                        <p:cTn id="85" dur="1" fill="hold">
                                          <p:stCondLst>
                                            <p:cond delay="0"/>
                                          </p:stCondLst>
                                        </p:cTn>
                                        <p:tgtEl>
                                          <p:spTgt spid="31"/>
                                        </p:tgtEl>
                                        <p:attrNameLst>
                                          <p:attrName>style.visibility</p:attrName>
                                        </p:attrNameLst>
                                      </p:cBhvr>
                                      <p:to>
                                        <p:strVal val="hidden"/>
                                      </p:to>
                                    </p:set>
                                  </p:childTnLst>
                                </p:cTn>
                              </p:par>
                              <p:par>
                                <p:cTn id="86" presetID="49" presetClass="path" presetSubtype="0" accel="50000" decel="50000" fill="hold" nodeType="withEffect">
                                  <p:stCondLst>
                                    <p:cond delay="19500"/>
                                  </p:stCondLst>
                                  <p:childTnLst>
                                    <p:animMotion origin="layout" path="M 0.16372 -0.13784 L 0.20539 -0.03793 " pathEditMode="relative" rAng="0" ptsTypes="AA">
                                      <p:cBhvr>
                                        <p:cTn id="87" dur="2000" fill="hold"/>
                                        <p:tgtEl>
                                          <p:spTgt spid="8"/>
                                        </p:tgtEl>
                                        <p:attrNameLst>
                                          <p:attrName>ppt_x</p:attrName>
                                          <p:attrName>ppt_y</p:attrName>
                                        </p:attrNameLst>
                                      </p:cBhvr>
                                      <p:rCtr x="2083" y="4995"/>
                                    </p:animMotion>
                                  </p:childTnLst>
                                </p:cTn>
                              </p:par>
                            </p:childTnLst>
                          </p:cTn>
                        </p:par>
                        <p:par>
                          <p:cTn id="88" fill="hold">
                            <p:stCondLst>
                              <p:cond delay="26500"/>
                            </p:stCondLst>
                            <p:childTnLst>
                              <p:par>
                                <p:cTn id="89" presetID="35" presetClass="path" presetSubtype="0" accel="50000" decel="50000" fill="hold" nodeType="afterEffect">
                                  <p:stCondLst>
                                    <p:cond delay="2000"/>
                                  </p:stCondLst>
                                  <p:childTnLst>
                                    <p:animMotion origin="layout" path="M 5.55556E-7 3.26549E-6 L -1.21215 -0.00139 " pathEditMode="relative" rAng="0" ptsTypes="AA">
                                      <p:cBhvr>
                                        <p:cTn id="90" dur="4000" fill="hold"/>
                                        <p:tgtEl>
                                          <p:spTgt spid="17"/>
                                        </p:tgtEl>
                                        <p:attrNameLst>
                                          <p:attrName>ppt_x</p:attrName>
                                          <p:attrName>ppt_y</p:attrName>
                                        </p:attrNameLst>
                                      </p:cBhvr>
                                      <p:rCtr x="-60608" y="-69"/>
                                    </p:animMotion>
                                  </p:childTnLst>
                                </p:cTn>
                              </p:par>
                            </p:childTnLst>
                          </p:cTn>
                        </p:par>
                        <p:par>
                          <p:cTn id="91" fill="hold">
                            <p:stCondLst>
                              <p:cond delay="32500"/>
                            </p:stCondLst>
                            <p:childTnLst>
                              <p:par>
                                <p:cTn id="92" presetID="1" presetClass="entr" presetSubtype="0" fill="hold" grpId="0" nodeType="afterEffect">
                                  <p:stCondLst>
                                    <p:cond delay="0"/>
                                  </p:stCondLst>
                                  <p:childTnLst>
                                    <p:set>
                                      <p:cBhvr>
                                        <p:cTn id="93" dur="1" fill="hold">
                                          <p:stCondLst>
                                            <p:cond delay="0"/>
                                          </p:stCondLst>
                                        </p:cTn>
                                        <p:tgtEl>
                                          <p:spTgt spid="21"/>
                                        </p:tgtEl>
                                        <p:attrNameLst>
                                          <p:attrName>style.visibility</p:attrName>
                                        </p:attrNameLst>
                                      </p:cBhvr>
                                      <p:to>
                                        <p:strVal val="visible"/>
                                      </p:to>
                                    </p:set>
                                  </p:childTnLst>
                                </p:cTn>
                              </p:par>
                              <p:par>
                                <p:cTn id="94" presetID="1" presetClass="exit" presetSubtype="0" fill="hold" grpId="1" nodeType="withEffect">
                                  <p:stCondLst>
                                    <p:cond delay="500"/>
                                  </p:stCondLst>
                                  <p:childTnLst>
                                    <p:set>
                                      <p:cBhvr>
                                        <p:cTn id="95" dur="1" fill="hold">
                                          <p:stCondLst>
                                            <p:cond delay="0"/>
                                          </p:stCondLst>
                                        </p:cTn>
                                        <p:tgtEl>
                                          <p:spTgt spid="21"/>
                                        </p:tgtEl>
                                        <p:attrNameLst>
                                          <p:attrName>style.visibility</p:attrName>
                                        </p:attrNameLst>
                                      </p:cBhvr>
                                      <p:to>
                                        <p:strVal val="hidden"/>
                                      </p:to>
                                    </p:set>
                                  </p:childTnLst>
                                </p:cTn>
                              </p:par>
                              <p:par>
                                <p:cTn id="96" presetID="64" presetClass="path" presetSubtype="0" accel="50000" decel="50000" fill="hold" nodeType="withEffect">
                                  <p:stCondLst>
                                    <p:cond delay="500"/>
                                  </p:stCondLst>
                                  <p:childTnLst>
                                    <p:animMotion origin="layout" path="M 0.51806 -0.01087 L 0.51806 -0.12188 " pathEditMode="relative" rAng="0" ptsTypes="AA">
                                      <p:cBhvr>
                                        <p:cTn id="97" dur="2000" fill="hold"/>
                                        <p:tgtEl>
                                          <p:spTgt spid="9"/>
                                        </p:tgtEl>
                                        <p:attrNameLst>
                                          <p:attrName>ppt_x</p:attrName>
                                          <p:attrName>ppt_y</p:attrName>
                                        </p:attrNameLst>
                                      </p:cBhvr>
                                      <p:rCtr x="0" y="-5550"/>
                                    </p:animMotion>
                                  </p:childTnLst>
                                </p:cTn>
                              </p:par>
                              <p:par>
                                <p:cTn id="98" presetID="1" presetClass="entr" presetSubtype="0" fill="hold" grpId="0" nodeType="withEffect">
                                  <p:stCondLst>
                                    <p:cond delay="2500"/>
                                  </p:stCondLst>
                                  <p:childTnLst>
                                    <p:set>
                                      <p:cBhvr>
                                        <p:cTn id="99" dur="1" fill="hold">
                                          <p:stCondLst>
                                            <p:cond delay="0"/>
                                          </p:stCondLst>
                                        </p:cTn>
                                        <p:tgtEl>
                                          <p:spTgt spid="35"/>
                                        </p:tgtEl>
                                        <p:attrNameLst>
                                          <p:attrName>style.visibility</p:attrName>
                                        </p:attrNameLst>
                                      </p:cBhvr>
                                      <p:to>
                                        <p:strVal val="visible"/>
                                      </p:to>
                                    </p:set>
                                  </p:childTnLst>
                                </p:cTn>
                              </p:par>
                              <p:par>
                                <p:cTn id="100" presetID="1" presetClass="exit" presetSubtype="0" fill="hold" grpId="1" nodeType="withEffect">
                                  <p:stCondLst>
                                    <p:cond delay="3000"/>
                                  </p:stCondLst>
                                  <p:childTnLst>
                                    <p:set>
                                      <p:cBhvr>
                                        <p:cTn id="101" dur="1" fill="hold">
                                          <p:stCondLst>
                                            <p:cond delay="0"/>
                                          </p:stCondLst>
                                        </p:cTn>
                                        <p:tgtEl>
                                          <p:spTgt spid="35"/>
                                        </p:tgtEl>
                                        <p:attrNameLst>
                                          <p:attrName>style.visibility</p:attrName>
                                        </p:attrNameLst>
                                      </p:cBhvr>
                                      <p:to>
                                        <p:strVal val="hidden"/>
                                      </p:to>
                                    </p:set>
                                  </p:childTnLst>
                                </p:cTn>
                              </p:par>
                              <p:par>
                                <p:cTn id="102" presetID="64" presetClass="path" presetSubtype="0" accel="50000" decel="50000" fill="hold" nodeType="withEffect">
                                  <p:stCondLst>
                                    <p:cond delay="3000"/>
                                  </p:stCondLst>
                                  <p:childTnLst>
                                    <p:animMotion origin="layout" path="M 0.21389 -0.03076 L 0.24705 -0.13784 " pathEditMode="relative" rAng="0" ptsTypes="AA">
                                      <p:cBhvr>
                                        <p:cTn id="103" dur="2000" fill="hold"/>
                                        <p:tgtEl>
                                          <p:spTgt spid="8"/>
                                        </p:tgtEl>
                                        <p:attrNameLst>
                                          <p:attrName>ppt_x</p:attrName>
                                          <p:attrName>ppt_y</p:attrName>
                                        </p:attrNameLst>
                                      </p:cBhvr>
                                      <p:rCtr x="1649" y="-5365"/>
                                    </p:animMotion>
                                  </p:childTnLst>
                                </p:cTn>
                              </p:par>
                            </p:childTnLst>
                          </p:cTn>
                        </p:par>
                        <p:par>
                          <p:cTn id="104" fill="hold">
                            <p:stCondLst>
                              <p:cond delay="37500"/>
                            </p:stCondLst>
                            <p:childTnLst>
                              <p:par>
                                <p:cTn id="105" presetID="1" presetClass="entr" presetSubtype="0" fill="hold" grpId="0" nodeType="afterEffect">
                                  <p:stCondLst>
                                    <p:cond delay="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1" nodeType="withEffect">
                                  <p:stCondLst>
                                    <p:cond delay="1000"/>
                                  </p:stCondLst>
                                  <p:childTnLst>
                                    <p:set>
                                      <p:cBhvr>
                                        <p:cTn id="108" dur="1" fill="hold">
                                          <p:stCondLst>
                                            <p:cond delay="0"/>
                                          </p:stCondLst>
                                        </p:cTn>
                                        <p:tgtEl>
                                          <p:spTgt spid="30"/>
                                        </p:tgtEl>
                                        <p:attrNameLst>
                                          <p:attrName>style.visibility</p:attrName>
                                        </p:attrNameLst>
                                      </p:cBhvr>
                                      <p:to>
                                        <p:strVal val="hidden"/>
                                      </p:to>
                                    </p:set>
                                  </p:childTnLst>
                                </p:cTn>
                              </p:par>
                              <p:par>
                                <p:cTn id="109" presetID="57" presetClass="path" presetSubtype="0" accel="50000" decel="50000" fill="hold" nodeType="withEffect">
                                  <p:stCondLst>
                                    <p:cond delay="1000"/>
                                  </p:stCondLst>
                                  <p:childTnLst>
                                    <p:animMotion origin="layout" path="M 0.22621 0.00416 L 0.22621 -0.05227 C 0.22621 -0.07748 0.30555 -0.10708 0.37135 -0.10708 L 0.51649 -0.10708 " pathEditMode="relative" rAng="0" ptsTypes="FfFF">
                                      <p:cBhvr>
                                        <p:cTn id="110" dur="5000" fill="hold"/>
                                        <p:tgtEl>
                                          <p:spTgt spid="11"/>
                                        </p:tgtEl>
                                        <p:attrNameLst>
                                          <p:attrName>ppt_x</p:attrName>
                                          <p:attrName>ppt_y</p:attrName>
                                        </p:attrNameLst>
                                      </p:cBhvr>
                                      <p:rCtr x="14514" y="-5574"/>
                                    </p:animMotion>
                                  </p:childTnLst>
                                </p:cTn>
                              </p:par>
                              <p:par>
                                <p:cTn id="111" presetID="56" presetClass="path" presetSubtype="0" accel="50000" decel="50000" fill="hold" nodeType="withEffect">
                                  <p:stCondLst>
                                    <p:cond delay="2000"/>
                                  </p:stCondLst>
                                  <p:childTnLst>
                                    <p:animMotion origin="layout" path="M 0.22917 -1.58187E-6 L 0.29774 -0.07724 " pathEditMode="relative" rAng="0" ptsTypes="AA">
                                      <p:cBhvr>
                                        <p:cTn id="112" dur="2000" fill="hold"/>
                                        <p:tgtEl>
                                          <p:spTgt spid="10"/>
                                        </p:tgtEl>
                                        <p:attrNameLst>
                                          <p:attrName>ppt_x</p:attrName>
                                          <p:attrName>ppt_y</p:attrName>
                                        </p:attrNameLst>
                                      </p:cBhvr>
                                      <p:rCtr x="3420" y="-3862"/>
                                    </p:animMotion>
                                  </p:childTnLst>
                                </p:cTn>
                              </p:par>
                              <p:par>
                                <p:cTn id="113" presetID="1" presetClass="entr" presetSubtype="0" fill="hold" grpId="0" nodeType="withEffect">
                                  <p:stCondLst>
                                    <p:cond delay="4000"/>
                                  </p:stCondLst>
                                  <p:childTnLst>
                                    <p:set>
                                      <p:cBhvr>
                                        <p:cTn id="114" dur="1" fill="hold">
                                          <p:stCondLst>
                                            <p:cond delay="0"/>
                                          </p:stCondLst>
                                        </p:cTn>
                                        <p:tgtEl>
                                          <p:spTgt spid="19"/>
                                        </p:tgtEl>
                                        <p:attrNameLst>
                                          <p:attrName>style.visibility</p:attrName>
                                        </p:attrNameLst>
                                      </p:cBhvr>
                                      <p:to>
                                        <p:strVal val="visible"/>
                                      </p:to>
                                    </p:set>
                                  </p:childTnLst>
                                </p:cTn>
                              </p:par>
                              <p:par>
                                <p:cTn id="115" presetID="1" presetClass="exit" presetSubtype="0" fill="hold" grpId="1" nodeType="withEffect">
                                  <p:stCondLst>
                                    <p:cond delay="5000"/>
                                  </p:stCondLst>
                                  <p:childTnLst>
                                    <p:set>
                                      <p:cBhvr>
                                        <p:cTn id="116" dur="1" fill="hold">
                                          <p:stCondLst>
                                            <p:cond delay="0"/>
                                          </p:stCondLst>
                                        </p:cTn>
                                        <p:tgtEl>
                                          <p:spTgt spid="19"/>
                                        </p:tgtEl>
                                        <p:attrNameLst>
                                          <p:attrName>style.visibility</p:attrName>
                                        </p:attrNameLst>
                                      </p:cBhvr>
                                      <p:to>
                                        <p:strVal val="hidden"/>
                                      </p:to>
                                    </p:set>
                                  </p:childTnLst>
                                </p:cTn>
                              </p:par>
                              <p:par>
                                <p:cTn id="117" presetID="35" presetClass="path" presetSubtype="0" accel="50000" decel="50000" fill="hold" nodeType="withEffect">
                                  <p:stCondLst>
                                    <p:cond delay="5000"/>
                                  </p:stCondLst>
                                  <p:childTnLst>
                                    <p:animMotion origin="layout" path="M -0.11232 -0.00463 L -0.22899 -0.00463 " pathEditMode="relative" rAng="0" ptsTypes="AA">
                                      <p:cBhvr>
                                        <p:cTn id="118" dur="17000" fill="hold"/>
                                        <p:tgtEl>
                                          <p:spTgt spid="14"/>
                                        </p:tgtEl>
                                        <p:attrNameLst>
                                          <p:attrName>ppt_x</p:attrName>
                                          <p:attrName>ppt_y</p:attrName>
                                        </p:attrNameLst>
                                      </p:cBhvr>
                                      <p:rCtr x="-5833" y="0"/>
                                    </p:animMotion>
                                  </p:childTnLst>
                                </p:cTn>
                              </p:par>
                              <p:par>
                                <p:cTn id="119" presetID="57" presetClass="path" presetSubtype="0" accel="50000" decel="50000" fill="hold" nodeType="withEffect">
                                  <p:stCondLst>
                                    <p:cond delay="5000"/>
                                  </p:stCondLst>
                                  <p:childTnLst>
                                    <p:animMotion origin="layout" path="M 0.29914 -0.07701 L 0.29914 -0.13853 C 0.29914 -0.16582 0.36546 -0.19912 0.41962 -0.19912 L 0.5408 -0.19912 " pathEditMode="relative" rAng="0" ptsTypes="FfFF">
                                      <p:cBhvr>
                                        <p:cTn id="120" dur="5000" fill="hold"/>
                                        <p:tgtEl>
                                          <p:spTgt spid="10"/>
                                        </p:tgtEl>
                                        <p:attrNameLst>
                                          <p:attrName>ppt_x</p:attrName>
                                          <p:attrName>ppt_y</p:attrName>
                                        </p:attrNameLst>
                                      </p:cBhvr>
                                      <p:rCtr x="12083" y="-6105"/>
                                    </p:animMotion>
                                  </p:childTnLst>
                                </p:cTn>
                              </p:par>
                              <p:par>
                                <p:cTn id="121" presetID="1" presetClass="entr" presetSubtype="0" fill="hold" grpId="0" nodeType="withEffect">
                                  <p:stCondLst>
                                    <p:cond delay="6000"/>
                                  </p:stCondLst>
                                  <p:childTnLst>
                                    <p:set>
                                      <p:cBhvr>
                                        <p:cTn id="122" dur="1" fill="hold">
                                          <p:stCondLst>
                                            <p:cond delay="0"/>
                                          </p:stCondLst>
                                        </p:cTn>
                                        <p:tgtEl>
                                          <p:spTgt spid="23"/>
                                        </p:tgtEl>
                                        <p:attrNameLst>
                                          <p:attrName>style.visibility</p:attrName>
                                        </p:attrNameLst>
                                      </p:cBhvr>
                                      <p:to>
                                        <p:strVal val="visible"/>
                                      </p:to>
                                    </p:set>
                                  </p:childTnLst>
                                </p:cTn>
                              </p:par>
                              <p:par>
                                <p:cTn id="123" presetID="1" presetClass="exit" presetSubtype="0" fill="hold" grpId="1" nodeType="withEffect">
                                  <p:stCondLst>
                                    <p:cond delay="6500"/>
                                  </p:stCondLst>
                                  <p:childTnLst>
                                    <p:set>
                                      <p:cBhvr>
                                        <p:cTn id="124" dur="1" fill="hold">
                                          <p:stCondLst>
                                            <p:cond delay="0"/>
                                          </p:stCondLst>
                                        </p:cTn>
                                        <p:tgtEl>
                                          <p:spTgt spid="23"/>
                                        </p:tgtEl>
                                        <p:attrNameLst>
                                          <p:attrName>style.visibility</p:attrName>
                                        </p:attrNameLst>
                                      </p:cBhvr>
                                      <p:to>
                                        <p:strVal val="hidden"/>
                                      </p:to>
                                    </p:set>
                                  </p:childTnLst>
                                </p:cTn>
                              </p:par>
                              <p:par>
                                <p:cTn id="125" presetID="49" presetClass="path" presetSubtype="0" accel="50000" decel="50000" fill="hold" nodeType="withEffect">
                                  <p:stCondLst>
                                    <p:cond delay="6500"/>
                                  </p:stCondLst>
                                  <p:childTnLst>
                                    <p:animMotion origin="layout" path="M 0.51649 -0.10708 L 0.55816 -0.00717 " pathEditMode="relative" rAng="0" ptsTypes="AA">
                                      <p:cBhvr>
                                        <p:cTn id="126" dur="2000" fill="hold"/>
                                        <p:tgtEl>
                                          <p:spTgt spid="11"/>
                                        </p:tgtEl>
                                        <p:attrNameLst>
                                          <p:attrName>ppt_x</p:attrName>
                                          <p:attrName>ppt_y</p:attrName>
                                        </p:attrNameLst>
                                      </p:cBhvr>
                                      <p:rCtr x="2083" y="4995"/>
                                    </p:animMotion>
                                  </p:childTnLst>
                                </p:cTn>
                              </p:par>
                              <p:par>
                                <p:cTn id="127" presetID="1" presetClass="entr" presetSubtype="0" fill="hold" grpId="0" nodeType="withEffect">
                                  <p:stCondLst>
                                    <p:cond delay="11000"/>
                                  </p:stCondLst>
                                  <p:childTnLst>
                                    <p:set>
                                      <p:cBhvr>
                                        <p:cTn id="128" dur="1" fill="hold">
                                          <p:stCondLst>
                                            <p:cond delay="0"/>
                                          </p:stCondLst>
                                        </p:cTn>
                                        <p:tgtEl>
                                          <p:spTgt spid="36"/>
                                        </p:tgtEl>
                                        <p:attrNameLst>
                                          <p:attrName>style.visibility</p:attrName>
                                        </p:attrNameLst>
                                      </p:cBhvr>
                                      <p:to>
                                        <p:strVal val="visible"/>
                                      </p:to>
                                    </p:set>
                                  </p:childTnLst>
                                </p:cTn>
                              </p:par>
                              <p:par>
                                <p:cTn id="129" presetID="1" presetClass="exit" presetSubtype="0" fill="hold" grpId="1" nodeType="withEffect">
                                  <p:stCondLst>
                                    <p:cond delay="11500"/>
                                  </p:stCondLst>
                                  <p:childTnLst>
                                    <p:set>
                                      <p:cBhvr>
                                        <p:cTn id="130" dur="1" fill="hold">
                                          <p:stCondLst>
                                            <p:cond delay="0"/>
                                          </p:stCondLst>
                                        </p:cTn>
                                        <p:tgtEl>
                                          <p:spTgt spid="36"/>
                                        </p:tgtEl>
                                        <p:attrNameLst>
                                          <p:attrName>style.visibility</p:attrName>
                                        </p:attrNameLst>
                                      </p:cBhvr>
                                      <p:to>
                                        <p:strVal val="hidden"/>
                                      </p:to>
                                    </p:set>
                                  </p:childTnLst>
                                </p:cTn>
                              </p:par>
                              <p:par>
                                <p:cTn id="131" presetID="49" presetClass="path" presetSubtype="0" accel="50000" decel="50000" fill="hold" nodeType="withEffect">
                                  <p:stCondLst>
                                    <p:cond delay="11000"/>
                                  </p:stCondLst>
                                  <p:childTnLst>
                                    <p:animMotion origin="layout" path="M 0.5408 -0.19912 L 0.60608 -0.01064 " pathEditMode="relative" rAng="0" ptsTypes="AA">
                                      <p:cBhvr>
                                        <p:cTn id="132" dur="2000" fill="hold"/>
                                        <p:tgtEl>
                                          <p:spTgt spid="10"/>
                                        </p:tgtEl>
                                        <p:attrNameLst>
                                          <p:attrName>ppt_x</p:attrName>
                                          <p:attrName>ppt_y</p:attrName>
                                        </p:attrNameLst>
                                      </p:cBhvr>
                                      <p:rCtr x="3264" y="9413"/>
                                    </p:animMotion>
                                  </p:childTnLst>
                                </p:cTn>
                              </p:par>
                              <p:par>
                                <p:cTn id="133" presetID="63" presetClass="path" presetSubtype="0" accel="50000" decel="50000" fill="hold" nodeType="withEffect">
                                  <p:stCondLst>
                                    <p:cond delay="12000"/>
                                  </p:stCondLst>
                                  <p:childTnLst>
                                    <p:animMotion origin="layout" path="M 0.24705 -0.13784 L 0.55539 -0.13784 " pathEditMode="relative" rAng="0" ptsTypes="AA">
                                      <p:cBhvr>
                                        <p:cTn id="134" dur="5000" fill="hold"/>
                                        <p:tgtEl>
                                          <p:spTgt spid="8"/>
                                        </p:tgtEl>
                                        <p:attrNameLst>
                                          <p:attrName>ppt_x</p:attrName>
                                          <p:attrName>ppt_y</p:attrName>
                                        </p:attrNameLst>
                                      </p:cBhvr>
                                      <p:rCtr x="15417" y="0"/>
                                    </p:animMotion>
                                  </p:childTnLst>
                                </p:cTn>
                              </p:par>
                              <p:par>
                                <p:cTn id="135" presetID="1" presetClass="entr" presetSubtype="0" fill="hold" grpId="0" nodeType="withEffect">
                                  <p:stCondLst>
                                    <p:cond delay="17000"/>
                                  </p:stCondLst>
                                  <p:childTnLst>
                                    <p:set>
                                      <p:cBhvr>
                                        <p:cTn id="136" dur="1" fill="hold">
                                          <p:stCondLst>
                                            <p:cond delay="0"/>
                                          </p:stCondLst>
                                        </p:cTn>
                                        <p:tgtEl>
                                          <p:spTgt spid="34"/>
                                        </p:tgtEl>
                                        <p:attrNameLst>
                                          <p:attrName>style.visibility</p:attrName>
                                        </p:attrNameLst>
                                      </p:cBhvr>
                                      <p:to>
                                        <p:strVal val="visible"/>
                                      </p:to>
                                    </p:set>
                                  </p:childTnLst>
                                </p:cTn>
                              </p:par>
                              <p:par>
                                <p:cTn id="137" presetID="1" presetClass="exit" presetSubtype="0" fill="hold" grpId="1" nodeType="withEffect">
                                  <p:stCondLst>
                                    <p:cond delay="17500"/>
                                  </p:stCondLst>
                                  <p:childTnLst>
                                    <p:set>
                                      <p:cBhvr>
                                        <p:cTn id="138" dur="1" fill="hold">
                                          <p:stCondLst>
                                            <p:cond delay="0"/>
                                          </p:stCondLst>
                                        </p:cTn>
                                        <p:tgtEl>
                                          <p:spTgt spid="34"/>
                                        </p:tgtEl>
                                        <p:attrNameLst>
                                          <p:attrName>style.visibility</p:attrName>
                                        </p:attrNameLst>
                                      </p:cBhvr>
                                      <p:to>
                                        <p:strVal val="hidden"/>
                                      </p:to>
                                    </p:set>
                                  </p:childTnLst>
                                </p:cTn>
                              </p:par>
                              <p:par>
                                <p:cTn id="139" presetID="49" presetClass="path" presetSubtype="0" accel="50000" decel="50000" fill="hold" nodeType="withEffect">
                                  <p:stCondLst>
                                    <p:cond delay="17500"/>
                                  </p:stCondLst>
                                  <p:childTnLst>
                                    <p:animMotion origin="layout" path="M 0.55538 -0.13784 L 0.58732 0.00624 " pathEditMode="relative" rAng="0" ptsTypes="AA">
                                      <p:cBhvr>
                                        <p:cTn id="140" dur="2000" fill="hold"/>
                                        <p:tgtEl>
                                          <p:spTgt spid="8"/>
                                        </p:tgtEl>
                                        <p:attrNameLst>
                                          <p:attrName>ppt_x</p:attrName>
                                          <p:attrName>ppt_y</p:attrName>
                                        </p:attrNameLst>
                                      </p:cBhvr>
                                      <p:rCtr x="1597" y="7192"/>
                                    </p:animMotion>
                                  </p:childTnLst>
                                </p:cTn>
                              </p:par>
                            </p:childTnLst>
                          </p:cTn>
                        </p:par>
                        <p:par>
                          <p:cTn id="141" fill="hold">
                            <p:stCondLst>
                              <p:cond delay="59500"/>
                            </p:stCondLst>
                            <p:childTnLst>
                              <p:par>
                                <p:cTn id="142" presetID="1" presetClass="entr" presetSubtype="0" fill="hold" grpId="0" nodeType="afterEffect">
                                  <p:stCondLst>
                                    <p:cond delay="0"/>
                                  </p:stCondLst>
                                  <p:childTnLst>
                                    <p:set>
                                      <p:cBhvr>
                                        <p:cTn id="143" dur="1" fill="hold">
                                          <p:stCondLst>
                                            <p:cond delay="0"/>
                                          </p:stCondLst>
                                        </p:cTn>
                                        <p:tgtEl>
                                          <p:spTgt spid="22"/>
                                        </p:tgtEl>
                                        <p:attrNameLst>
                                          <p:attrName>style.visibility</p:attrName>
                                        </p:attrNameLst>
                                      </p:cBhvr>
                                      <p:to>
                                        <p:strVal val="visible"/>
                                      </p:to>
                                    </p:set>
                                  </p:childTnLst>
                                </p:cTn>
                              </p:par>
                              <p:par>
                                <p:cTn id="144" presetID="1" presetClass="exit" presetSubtype="0" fill="hold" grpId="1" nodeType="withEffect">
                                  <p:stCondLst>
                                    <p:cond delay="500"/>
                                  </p:stCondLst>
                                  <p:childTnLst>
                                    <p:set>
                                      <p:cBhvr>
                                        <p:cTn id="145" dur="1" fill="hold">
                                          <p:stCondLst>
                                            <p:cond delay="0"/>
                                          </p:stCondLst>
                                        </p:cTn>
                                        <p:tgtEl>
                                          <p:spTgt spid="22"/>
                                        </p:tgtEl>
                                        <p:attrNameLst>
                                          <p:attrName>style.visibility</p:attrName>
                                        </p:attrNameLst>
                                      </p:cBhvr>
                                      <p:to>
                                        <p:strVal val="hidden"/>
                                      </p:to>
                                    </p:set>
                                  </p:childTnLst>
                                </p:cTn>
                              </p:par>
                              <p:par>
                                <p:cTn id="146" presetID="42" presetClass="path" presetSubtype="0" accel="50000" decel="50000" fill="hold" nodeType="withEffect">
                                  <p:stCondLst>
                                    <p:cond delay="500"/>
                                  </p:stCondLst>
                                  <p:childTnLst>
                                    <p:animMotion origin="layout" path="M 0.51806 -0.11078 L 0.52639 -0.01087 " pathEditMode="relative" rAng="0" ptsTypes="AA">
                                      <p:cBhvr>
                                        <p:cTn id="147" dur="2000" fill="hold"/>
                                        <p:tgtEl>
                                          <p:spTgt spid="9"/>
                                        </p:tgtEl>
                                        <p:attrNameLst>
                                          <p:attrName>ppt_x</p:attrName>
                                          <p:attrName>ppt_y</p:attrName>
                                        </p:attrNameLst>
                                      </p:cBhvr>
                                      <p:rCtr x="417" y="4995"/>
                                    </p:animMotion>
                                  </p:childTnLst>
                                </p:cTn>
                              </p:par>
                            </p:childTnLst>
                          </p:cTn>
                        </p:par>
                        <p:par>
                          <p:cTn id="148" fill="hold">
                            <p:stCondLst>
                              <p:cond delay="62000"/>
                            </p:stCondLst>
                            <p:childTnLst>
                              <p:par>
                                <p:cTn id="149" presetID="1" presetClass="exit" presetSubtype="0" fill="hold" nodeType="afterEffect">
                                  <p:stCondLst>
                                    <p:cond delay="0"/>
                                  </p:stCondLst>
                                  <p:childTnLst>
                                    <p:set>
                                      <p:cBhvr>
                                        <p:cTn id="150"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0E1A6-740B-4C23-A48D-94E6BFC6AA62}"/>
              </a:ext>
            </a:extLst>
          </p:cNvPr>
          <p:cNvSpPr>
            <a:spLocks noGrp="1"/>
          </p:cNvSpPr>
          <p:nvPr>
            <p:ph type="title"/>
          </p:nvPr>
        </p:nvSpPr>
        <p:spPr/>
        <p:txBody>
          <a:bodyPr/>
          <a:lstStyle/>
          <a:p>
            <a:r>
              <a:rPr lang="en-US" dirty="0"/>
              <a:t>Stops Along the Route</a:t>
            </a:r>
          </a:p>
        </p:txBody>
      </p:sp>
      <p:sp>
        <p:nvSpPr>
          <p:cNvPr id="4" name="Date Placeholder 3">
            <a:extLst>
              <a:ext uri="{FF2B5EF4-FFF2-40B4-BE49-F238E27FC236}">
                <a16:creationId xmlns:a16="http://schemas.microsoft.com/office/drawing/2014/main" id="{BE785741-E647-4D54-98BD-95838A93A9CC}"/>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2F051E2-639C-42BB-89FD-445FD0D9F19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B9C6CFD-AEAE-4CA1-8FC7-79229DCF31C3}"/>
              </a:ext>
            </a:extLst>
          </p:cNvPr>
          <p:cNvSpPr>
            <a:spLocks noGrp="1"/>
          </p:cNvSpPr>
          <p:nvPr>
            <p:ph type="sldNum" sz="quarter" idx="12"/>
          </p:nvPr>
        </p:nvSpPr>
        <p:spPr/>
        <p:txBody>
          <a:bodyPr/>
          <a:lstStyle/>
          <a:p>
            <a:fld id="{B6F15528-21DE-4FAA-801E-634DDDAF4B2B}" type="slidenum">
              <a:rPr lang="en-US" smtClean="0"/>
              <a:pPr/>
              <a:t>41</a:t>
            </a:fld>
            <a:endParaRPr lang="en-US" dirty="0"/>
          </a:p>
        </p:txBody>
      </p:sp>
      <p:sp>
        <p:nvSpPr>
          <p:cNvPr id="7" name="TextBox 6">
            <a:extLst>
              <a:ext uri="{FF2B5EF4-FFF2-40B4-BE49-F238E27FC236}">
                <a16:creationId xmlns:a16="http://schemas.microsoft.com/office/drawing/2014/main" id="{0BBDC9C8-D5C1-457C-A617-F3E3E24EC388}"/>
              </a:ext>
            </a:extLst>
          </p:cNvPr>
          <p:cNvSpPr txBox="1"/>
          <p:nvPr/>
        </p:nvSpPr>
        <p:spPr>
          <a:xfrm>
            <a:off x="694706" y="1600200"/>
            <a:ext cx="7391400" cy="2492990"/>
          </a:xfrm>
          <a:prstGeom prst="rect">
            <a:avLst/>
          </a:prstGeom>
          <a:noFill/>
        </p:spPr>
        <p:txBody>
          <a:bodyPr wrap="square" rtlCol="0">
            <a:spAutoFit/>
          </a:bodyPr>
          <a:lstStyle/>
          <a:p>
            <a:r>
              <a:rPr lang="en-US" sz="2400" dirty="0">
                <a:latin typeface="Comic Sans MS" pitchFamily="66" charset="0"/>
              </a:rPr>
              <a:t>Stops for Fuel, Rest, Food, Shopping, Sightseeing</a:t>
            </a:r>
          </a:p>
          <a:p>
            <a:endParaRPr lang="en-US" dirty="0">
              <a:latin typeface="Comic Sans MS" pitchFamily="66" charset="0"/>
            </a:endParaRPr>
          </a:p>
          <a:p>
            <a:r>
              <a:rPr lang="en-US" sz="2400" dirty="0">
                <a:latin typeface="Comic Sans MS" pitchFamily="66" charset="0"/>
              </a:rPr>
              <a:t>Pulling into parking lots</a:t>
            </a:r>
          </a:p>
          <a:p>
            <a:endParaRPr lang="en-US" sz="2400" dirty="0">
              <a:latin typeface="Comic Sans MS" pitchFamily="66" charset="0"/>
            </a:endParaRPr>
          </a:p>
          <a:p>
            <a:pPr marL="800100" lvl="1" indent="-342900">
              <a:buFont typeface="Wingdings" pitchFamily="2" charset="2"/>
              <a:buChar char="Ø"/>
            </a:pPr>
            <a:r>
              <a:rPr lang="en-US" sz="2400" dirty="0">
                <a:latin typeface="Comic Sans MS" pitchFamily="66" charset="0"/>
              </a:rPr>
              <a:t>Follow group well into parking lot.</a:t>
            </a:r>
          </a:p>
          <a:p>
            <a:pPr marL="800100" lvl="1" indent="-342900">
              <a:buFont typeface="Wingdings" pitchFamily="2" charset="2"/>
              <a:buChar char="Ø"/>
            </a:pPr>
            <a:r>
              <a:rPr lang="en-US" sz="2400" dirty="0">
                <a:latin typeface="Comic Sans MS" pitchFamily="66" charset="0"/>
              </a:rPr>
              <a:t>Don’t leave sweep out in the street!</a:t>
            </a:r>
          </a:p>
          <a:p>
            <a:endParaRPr lang="en-US" dirty="0"/>
          </a:p>
        </p:txBody>
      </p:sp>
    </p:spTree>
    <p:extLst>
      <p:ext uri="{BB962C8B-B14F-4D97-AF65-F5344CB8AC3E}">
        <p14:creationId xmlns:p14="http://schemas.microsoft.com/office/powerpoint/2010/main" val="7246411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045317A-3AEF-4B9D-95F9-735201E9F691}"/>
              </a:ext>
            </a:extLst>
          </p:cNvPr>
          <p:cNvSpPr>
            <a:spLocks noGrp="1"/>
          </p:cNvSpPr>
          <p:nvPr>
            <p:ph type="sldNum" sz="quarter" idx="12"/>
          </p:nvPr>
        </p:nvSpPr>
        <p:spPr/>
        <p:txBody>
          <a:bodyPr/>
          <a:lstStyle/>
          <a:p>
            <a:fld id="{B6F15528-21DE-4FAA-801E-634DDDAF4B2B}" type="slidenum">
              <a:rPr lang="en-US" smtClean="0"/>
              <a:pPr/>
              <a:t>42</a:t>
            </a:fld>
            <a:endParaRPr lang="en-US" dirty="0"/>
          </a:p>
        </p:txBody>
      </p:sp>
      <p:cxnSp>
        <p:nvCxnSpPr>
          <p:cNvPr id="7" name="Straight Connector 6">
            <a:extLst>
              <a:ext uri="{FF2B5EF4-FFF2-40B4-BE49-F238E27FC236}">
                <a16:creationId xmlns:a16="http://schemas.microsoft.com/office/drawing/2014/main" id="{C8CF8751-789C-42A7-8A9E-8A7B426E7CA2}"/>
              </a:ext>
            </a:extLst>
          </p:cNvPr>
          <p:cNvCxnSpPr/>
          <p:nvPr/>
        </p:nvCxnSpPr>
        <p:spPr>
          <a:xfrm flipH="1">
            <a:off x="2286000" y="2973388"/>
            <a:ext cx="19050" cy="38576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3C83BC-A400-4615-A2BA-B599C11CA4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7350" y="2168525"/>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36547EC-C798-4D32-AF06-98F23466982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150" y="215106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7AB2FC9-6350-4300-94F4-E50FFC2F8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9238" y="2155825"/>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CBAD8F62-151D-4D3F-8401-4971B7C0FC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863" y="3157538"/>
            <a:ext cx="247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251E985D-BBEE-47BB-BCA8-AEA06FC60EE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519" y="2771765"/>
            <a:ext cx="247650" cy="457200"/>
          </a:xfrm>
          <a:prstGeom prst="rect">
            <a:avLst/>
          </a:prstGeom>
          <a:noFill/>
          <a:ln>
            <a:noFill/>
          </a:ln>
          <a:scene3d>
            <a:camera prst="orthographicFront">
              <a:rot lat="0" lon="0" rev="0"/>
            </a:camera>
            <a:lightRig rig="threePt" dir="t"/>
          </a:scene3d>
        </p:spPr>
      </p:pic>
      <p:pic>
        <p:nvPicPr>
          <p:cNvPr id="13" name="Picture 12">
            <a:extLst>
              <a:ext uri="{FF2B5EF4-FFF2-40B4-BE49-F238E27FC236}">
                <a16:creationId xmlns:a16="http://schemas.microsoft.com/office/drawing/2014/main" id="{E4801467-FB3F-488F-A806-285B210818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9275" y="2152650"/>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F49C0D4E-3131-43A8-993E-43A930B845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163" y="215106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38D7027A-69A1-4795-9A48-4D9157C948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338" y="3589338"/>
            <a:ext cx="28575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5A0FE574-776C-435D-9417-B0D5598159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2788" y="2151063"/>
            <a:ext cx="5095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BBA65889-47C5-47B2-8CCF-17069CF6AA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5213" y="2146300"/>
            <a:ext cx="5095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Connector 18">
            <a:extLst>
              <a:ext uri="{FF2B5EF4-FFF2-40B4-BE49-F238E27FC236}">
                <a16:creationId xmlns:a16="http://schemas.microsoft.com/office/drawing/2014/main" id="{E572A8AE-3B97-4B65-B8CB-D457483E63C8}"/>
              </a:ext>
            </a:extLst>
          </p:cNvPr>
          <p:cNvCxnSpPr/>
          <p:nvPr/>
        </p:nvCxnSpPr>
        <p:spPr>
          <a:xfrm flipH="1">
            <a:off x="2305050" y="2947988"/>
            <a:ext cx="69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A2B77C3-F23F-4ED3-B419-618826250CD0}"/>
              </a:ext>
            </a:extLst>
          </p:cNvPr>
          <p:cNvCxnSpPr/>
          <p:nvPr/>
        </p:nvCxnSpPr>
        <p:spPr>
          <a:xfrm>
            <a:off x="3035300" y="4660900"/>
            <a:ext cx="6038850" cy="26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F2BED7-C239-4C53-AA1F-046BE3390F11}"/>
              </a:ext>
            </a:extLst>
          </p:cNvPr>
          <p:cNvCxnSpPr/>
          <p:nvPr/>
        </p:nvCxnSpPr>
        <p:spPr>
          <a:xfrm>
            <a:off x="4021138" y="2973388"/>
            <a:ext cx="0" cy="1687512"/>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41">
            <a:extLst>
              <a:ext uri="{FF2B5EF4-FFF2-40B4-BE49-F238E27FC236}">
                <a16:creationId xmlns:a16="http://schemas.microsoft.com/office/drawing/2014/main" id="{15374651-AC50-4018-B6E4-85BBC29487F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8638"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5EA6805E-49FE-4A14-88C9-5F47BEFF8858}"/>
              </a:ext>
            </a:extLst>
          </p:cNvPr>
          <p:cNvCxnSpPr/>
          <p:nvPr/>
        </p:nvCxnSpPr>
        <p:spPr>
          <a:xfrm flipV="1">
            <a:off x="3014663" y="2951163"/>
            <a:ext cx="3175" cy="17097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58593BD-03E1-49E8-971B-CB4F416E3A4F}"/>
              </a:ext>
            </a:extLst>
          </p:cNvPr>
          <p:cNvCxnSpPr/>
          <p:nvPr/>
        </p:nvCxnSpPr>
        <p:spPr>
          <a:xfrm>
            <a:off x="7956550" y="2970213"/>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8F533FF-BEC2-4EF1-BA1F-243BF7042006}"/>
              </a:ext>
            </a:extLst>
          </p:cNvPr>
          <p:cNvCxnSpPr/>
          <p:nvPr/>
        </p:nvCxnSpPr>
        <p:spPr>
          <a:xfrm>
            <a:off x="8936038" y="29860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FC58D64-AD5C-497C-A6CB-52C74D879E79}"/>
              </a:ext>
            </a:extLst>
          </p:cNvPr>
          <p:cNvCxnSpPr/>
          <p:nvPr/>
        </p:nvCxnSpPr>
        <p:spPr>
          <a:xfrm>
            <a:off x="5003800" y="29733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7A94FA-D278-4EA1-9C4B-7D3A312A665E}"/>
              </a:ext>
            </a:extLst>
          </p:cNvPr>
          <p:cNvCxnSpPr/>
          <p:nvPr/>
        </p:nvCxnSpPr>
        <p:spPr>
          <a:xfrm>
            <a:off x="5986463" y="29749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9B4CD2E-69FA-4BB7-9C4E-71002723EC1D}"/>
              </a:ext>
            </a:extLst>
          </p:cNvPr>
          <p:cNvCxnSpPr/>
          <p:nvPr/>
        </p:nvCxnSpPr>
        <p:spPr>
          <a:xfrm>
            <a:off x="6969125" y="3000375"/>
            <a:ext cx="0" cy="1687513"/>
          </a:xfrm>
          <a:prstGeom prst="line">
            <a:avLst/>
          </a:prstGeom>
        </p:spPr>
        <p:style>
          <a:lnRef idx="1">
            <a:schemeClr val="accent1"/>
          </a:lnRef>
          <a:fillRef idx="0">
            <a:schemeClr val="accent1"/>
          </a:fillRef>
          <a:effectRef idx="0">
            <a:schemeClr val="accent1"/>
          </a:effectRef>
          <a:fontRef idx="minor">
            <a:schemeClr val="tx1"/>
          </a:fontRef>
        </p:style>
      </p:cxnSp>
      <p:pic>
        <p:nvPicPr>
          <p:cNvPr id="29" name="Picture 56">
            <a:extLst>
              <a:ext uri="{FF2B5EF4-FFF2-40B4-BE49-F238E27FC236}">
                <a16:creationId xmlns:a16="http://schemas.microsoft.com/office/drawing/2014/main" id="{86ED668B-DE3D-4ED6-BB62-54886139E2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0163" y="236538"/>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a:extLst>
              <a:ext uri="{FF2B5EF4-FFF2-40B4-BE49-F238E27FC236}">
                <a16:creationId xmlns:a16="http://schemas.microsoft.com/office/drawing/2014/main" id="{6DE2BC91-DAD6-4DB1-B15B-35472F7DB0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7813" y="236538"/>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8">
            <a:extLst>
              <a:ext uri="{FF2B5EF4-FFF2-40B4-BE49-F238E27FC236}">
                <a16:creationId xmlns:a16="http://schemas.microsoft.com/office/drawing/2014/main" id="{20C03611-1EC5-4D32-AEF0-10E58DF5AEE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8963" y="1968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9">
            <a:extLst>
              <a:ext uri="{FF2B5EF4-FFF2-40B4-BE49-F238E27FC236}">
                <a16:creationId xmlns:a16="http://schemas.microsoft.com/office/drawing/2014/main" id="{9F736898-3D54-4D3E-B59E-114E23DC99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725"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0">
            <a:extLst>
              <a:ext uri="{FF2B5EF4-FFF2-40B4-BE49-F238E27FC236}">
                <a16:creationId xmlns:a16="http://schemas.microsoft.com/office/drawing/2014/main" id="{6EF608D4-FE20-4054-A39B-AB9A448E76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2225"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1">
            <a:extLst>
              <a:ext uri="{FF2B5EF4-FFF2-40B4-BE49-F238E27FC236}">
                <a16:creationId xmlns:a16="http://schemas.microsoft.com/office/drawing/2014/main" id="{8D4FD283-D961-4689-B4C3-FC17168A4E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5638" y="31432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2">
            <a:extLst>
              <a:ext uri="{FF2B5EF4-FFF2-40B4-BE49-F238E27FC236}">
                <a16:creationId xmlns:a16="http://schemas.microsoft.com/office/drawing/2014/main" id="{4C1E5F83-05A3-4DFC-95E3-D34BD8055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2113" y="3152775"/>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64">
            <a:extLst>
              <a:ext uri="{FF2B5EF4-FFF2-40B4-BE49-F238E27FC236}">
                <a16:creationId xmlns:a16="http://schemas.microsoft.com/office/drawing/2014/main" id="{DCC0B2FC-43E2-4EAC-845F-1D04BC7787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8150" y="3619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Left Arrow 3">
            <a:extLst>
              <a:ext uri="{FF2B5EF4-FFF2-40B4-BE49-F238E27FC236}">
                <a16:creationId xmlns:a16="http://schemas.microsoft.com/office/drawing/2014/main" id="{39C96665-C660-4692-B2B2-0D6934DF516C}"/>
              </a:ext>
            </a:extLst>
          </p:cNvPr>
          <p:cNvSpPr/>
          <p:nvPr/>
        </p:nvSpPr>
        <p:spPr>
          <a:xfrm rot="17249797" flipV="1">
            <a:off x="4234656" y="2991645"/>
            <a:ext cx="1031875" cy="1508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Down Arrow 53">
            <a:extLst>
              <a:ext uri="{FF2B5EF4-FFF2-40B4-BE49-F238E27FC236}">
                <a16:creationId xmlns:a16="http://schemas.microsoft.com/office/drawing/2014/main" id="{17477804-3172-44B8-BAD2-71B29AF0BB8C}"/>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0" name="Picture 39">
            <a:extLst>
              <a:ext uri="{FF2B5EF4-FFF2-40B4-BE49-F238E27FC236}">
                <a16:creationId xmlns:a16="http://schemas.microsoft.com/office/drawing/2014/main" id="{44E183B9-5420-4034-AE6E-0311B11F2D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5688" y="7143750"/>
            <a:ext cx="954087"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 name="Straight Connector 40">
            <a:extLst>
              <a:ext uri="{FF2B5EF4-FFF2-40B4-BE49-F238E27FC236}">
                <a16:creationId xmlns:a16="http://schemas.microsoft.com/office/drawing/2014/main" id="{251E3F7D-C6EE-48A1-B36B-0A9E2E2D7D7E}"/>
              </a:ext>
            </a:extLst>
          </p:cNvPr>
          <p:cNvCxnSpPr/>
          <p:nvPr/>
        </p:nvCxnSpPr>
        <p:spPr>
          <a:xfrm flipH="1">
            <a:off x="533400" y="-26988"/>
            <a:ext cx="19050" cy="6858001"/>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649BC1-71D9-4EBC-9D30-6B4E2CDF81A8}"/>
              </a:ext>
            </a:extLst>
          </p:cNvPr>
          <p:cNvCxnSpPr/>
          <p:nvPr/>
        </p:nvCxnSpPr>
        <p:spPr>
          <a:xfrm>
            <a:off x="2476500" y="152400"/>
            <a:ext cx="0" cy="17668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3F54C4-8624-41F9-B6DB-435E2EF13252}"/>
              </a:ext>
            </a:extLst>
          </p:cNvPr>
          <p:cNvCxnSpPr/>
          <p:nvPr/>
        </p:nvCxnSpPr>
        <p:spPr>
          <a:xfrm flipH="1">
            <a:off x="2476500" y="1919288"/>
            <a:ext cx="69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49910B-DF82-4500-BC15-4D208D2BFD4A}"/>
              </a:ext>
            </a:extLst>
          </p:cNvPr>
          <p:cNvCxnSpPr/>
          <p:nvPr/>
        </p:nvCxnSpPr>
        <p:spPr>
          <a:xfrm flipV="1">
            <a:off x="3189288" y="207963"/>
            <a:ext cx="1587" cy="17113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4AA5E9B-64E2-40BF-BC4F-2D516323B7CE}"/>
              </a:ext>
            </a:extLst>
          </p:cNvPr>
          <p:cNvCxnSpPr/>
          <p:nvPr/>
        </p:nvCxnSpPr>
        <p:spPr>
          <a:xfrm>
            <a:off x="3181350" y="209550"/>
            <a:ext cx="6038850" cy="158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1B0880B-B2CD-4FE0-856B-32831F8C8545}"/>
              </a:ext>
            </a:extLst>
          </p:cNvPr>
          <p:cNvCxnSpPr/>
          <p:nvPr/>
        </p:nvCxnSpPr>
        <p:spPr>
          <a:xfrm>
            <a:off x="5167313" y="2317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D299768-3768-4C8D-B608-53DB4838B2EA}"/>
              </a:ext>
            </a:extLst>
          </p:cNvPr>
          <p:cNvCxnSpPr/>
          <p:nvPr/>
        </p:nvCxnSpPr>
        <p:spPr>
          <a:xfrm>
            <a:off x="6235700" y="2317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7CE9AA5-4C30-4046-A64C-806A9184BEEA}"/>
              </a:ext>
            </a:extLst>
          </p:cNvPr>
          <p:cNvCxnSpPr/>
          <p:nvPr/>
        </p:nvCxnSpPr>
        <p:spPr>
          <a:xfrm>
            <a:off x="7156450" y="2317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F579377-4D49-4AA3-BCB3-238ACF13C6BD}"/>
              </a:ext>
            </a:extLst>
          </p:cNvPr>
          <p:cNvCxnSpPr/>
          <p:nvPr/>
        </p:nvCxnSpPr>
        <p:spPr>
          <a:xfrm>
            <a:off x="8124825" y="2047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6F1EA0D-77E2-48F1-AE81-AB1EEE9CA585}"/>
              </a:ext>
            </a:extLst>
          </p:cNvPr>
          <p:cNvCxnSpPr/>
          <p:nvPr/>
        </p:nvCxnSpPr>
        <p:spPr>
          <a:xfrm>
            <a:off x="9105900" y="219075"/>
            <a:ext cx="0" cy="1687513"/>
          </a:xfrm>
          <a:prstGeom prst="line">
            <a:avLst/>
          </a:prstGeom>
        </p:spPr>
        <p:style>
          <a:lnRef idx="1">
            <a:schemeClr val="accent1"/>
          </a:lnRef>
          <a:fillRef idx="0">
            <a:schemeClr val="accent1"/>
          </a:fillRef>
          <a:effectRef idx="0">
            <a:schemeClr val="accent1"/>
          </a:effectRef>
          <a:fontRef idx="minor">
            <a:schemeClr val="tx1"/>
          </a:fontRef>
        </p:style>
      </p:cxnSp>
      <p:sp>
        <p:nvSpPr>
          <p:cNvPr id="42" name="Rounded Rectangular Callout 1">
            <a:extLst>
              <a:ext uri="{FF2B5EF4-FFF2-40B4-BE49-F238E27FC236}">
                <a16:creationId xmlns:a16="http://schemas.microsoft.com/office/drawing/2014/main" id="{405A5958-1378-4324-97AB-0FEEEDB7DCBC}"/>
              </a:ext>
            </a:extLst>
          </p:cNvPr>
          <p:cNvSpPr/>
          <p:nvPr/>
        </p:nvSpPr>
        <p:spPr>
          <a:xfrm>
            <a:off x="1531938" y="79375"/>
            <a:ext cx="2230437" cy="1139825"/>
          </a:xfrm>
          <a:prstGeom prst="wedgeRoundRectCallout">
            <a:avLst>
              <a:gd name="adj1" fmla="val 64862"/>
              <a:gd name="adj2" fmla="val 12598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chemeClr val="tx1"/>
                </a:solidFill>
              </a:rPr>
              <a:t>Watch this guy.</a:t>
            </a:r>
          </a:p>
        </p:txBody>
      </p:sp>
      <p:cxnSp>
        <p:nvCxnSpPr>
          <p:cNvPr id="54" name="Straight Connector 53">
            <a:extLst>
              <a:ext uri="{FF2B5EF4-FFF2-40B4-BE49-F238E27FC236}">
                <a16:creationId xmlns:a16="http://schemas.microsoft.com/office/drawing/2014/main" id="{DEDCD1EE-702D-4E0F-8692-E51C49366A91}"/>
              </a:ext>
            </a:extLst>
          </p:cNvPr>
          <p:cNvCxnSpPr/>
          <p:nvPr/>
        </p:nvCxnSpPr>
        <p:spPr>
          <a:xfrm>
            <a:off x="4021138" y="231775"/>
            <a:ext cx="0" cy="1687513"/>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52" descr="C:\Users\Owner\Documents\Documents\Safety\LD F-201\hourglass-icon[1].jpg">
            <a:extLst>
              <a:ext uri="{FF2B5EF4-FFF2-40B4-BE49-F238E27FC236}">
                <a16:creationId xmlns:a16="http://schemas.microsoft.com/office/drawing/2014/main" id="{9AC8489F-20DB-4D33-BE37-46CE1A0209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30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decel="50000" fill="hold" nodeType="afterEffect">
                                  <p:stCondLst>
                                    <p:cond delay="0"/>
                                  </p:stCondLst>
                                  <p:childTnLst>
                                    <p:animMotion origin="layout" path="M -3.33333E-6 -4.14431E-6 L 0.45018 -0.00023 " pathEditMode="relative" rAng="0" ptsTypes="AA">
                                      <p:cBhvr>
                                        <p:cTn id="15" dur="9000" fill="hold"/>
                                        <p:tgtEl>
                                          <p:spTgt spid="17"/>
                                        </p:tgtEl>
                                        <p:attrNameLst>
                                          <p:attrName>ppt_x</p:attrName>
                                          <p:attrName>ppt_y</p:attrName>
                                        </p:attrNameLst>
                                      </p:cBhvr>
                                      <p:rCtr x="22500" y="-23"/>
                                    </p:animMotion>
                                  </p:childTnLst>
                                </p:cTn>
                              </p:par>
                              <p:par>
                                <p:cTn id="16" presetID="42" presetClass="path" presetSubtype="0" accel="50000" decel="50000" fill="hold" nodeType="withEffect">
                                  <p:stCondLst>
                                    <p:cond delay="0"/>
                                  </p:stCondLst>
                                  <p:childTnLst>
                                    <p:animMotion origin="layout" path="M 1.11022E-16 -4.62535E-8 L 0.46667 -0.00093 " pathEditMode="relative" rAng="0" ptsTypes="AA">
                                      <p:cBhvr>
                                        <p:cTn id="17" dur="9000" fill="hold"/>
                                        <p:tgtEl>
                                          <p:spTgt spid="8"/>
                                        </p:tgtEl>
                                        <p:attrNameLst>
                                          <p:attrName>ppt_x</p:attrName>
                                          <p:attrName>ppt_y</p:attrName>
                                        </p:attrNameLst>
                                      </p:cBhvr>
                                      <p:rCtr x="23333" y="-46"/>
                                    </p:animMotion>
                                  </p:childTnLst>
                                </p:cTn>
                              </p:par>
                              <p:par>
                                <p:cTn id="18" presetID="42" presetClass="path" presetSubtype="0" accel="50000" decel="50000" fill="hold" nodeType="withEffect">
                                  <p:stCondLst>
                                    <p:cond delay="0"/>
                                  </p:stCondLst>
                                  <p:childTnLst>
                                    <p:animMotion origin="layout" path="M 0.00104 0.00972 L 0.48923 0.01133 " pathEditMode="relative" rAng="0" ptsTypes="AA">
                                      <p:cBhvr>
                                        <p:cTn id="19" dur="9000" fill="hold"/>
                                        <p:tgtEl>
                                          <p:spTgt spid="9"/>
                                        </p:tgtEl>
                                        <p:attrNameLst>
                                          <p:attrName>ppt_x</p:attrName>
                                          <p:attrName>ppt_y</p:attrName>
                                        </p:attrNameLst>
                                      </p:cBhvr>
                                      <p:rCtr x="24410" y="69"/>
                                    </p:animMotion>
                                  </p:childTnLst>
                                </p:cTn>
                              </p:par>
                              <p:par>
                                <p:cTn id="20" presetID="42" presetClass="path" presetSubtype="0" accel="50000" decel="50000" fill="hold" nodeType="withEffect">
                                  <p:stCondLst>
                                    <p:cond delay="0"/>
                                  </p:stCondLst>
                                  <p:childTnLst>
                                    <p:animMotion origin="layout" path="M 3.61111E-6 3.61702E-6 L 0.07725 0.00902 " pathEditMode="relative" rAng="0" ptsTypes="AA">
                                      <p:cBhvr>
                                        <p:cTn id="21" dur="4000" fill="hold"/>
                                        <p:tgtEl>
                                          <p:spTgt spid="10"/>
                                        </p:tgtEl>
                                        <p:attrNameLst>
                                          <p:attrName>ppt_x</p:attrName>
                                          <p:attrName>ppt_y</p:attrName>
                                        </p:attrNameLst>
                                      </p:cBhvr>
                                      <p:rCtr x="3854" y="439"/>
                                    </p:animMotion>
                                  </p:childTnLst>
                                </p:cTn>
                              </p:par>
                              <p:par>
                                <p:cTn id="22" presetID="42" presetClass="path" presetSubtype="0" accel="50000" decel="50000" fill="hold" nodeType="withEffect">
                                  <p:stCondLst>
                                    <p:cond delay="0"/>
                                  </p:stCondLst>
                                  <p:childTnLst>
                                    <p:animMotion origin="layout" path="M -0.01441 -0.00093 L 0.08541 -0.00186 " pathEditMode="relative" rAng="0" ptsTypes="AA">
                                      <p:cBhvr>
                                        <p:cTn id="23" dur="4000" fill="hold"/>
                                        <p:tgtEl>
                                          <p:spTgt spid="16"/>
                                        </p:tgtEl>
                                        <p:attrNameLst>
                                          <p:attrName>ppt_x</p:attrName>
                                          <p:attrName>ppt_y</p:attrName>
                                        </p:attrNameLst>
                                      </p:cBhvr>
                                      <p:rCtr x="4983" y="-46"/>
                                    </p:animMotion>
                                  </p:childTnLst>
                                </p:cTn>
                              </p:par>
                              <p:par>
                                <p:cTn id="24" presetID="42" presetClass="path" presetSubtype="0" accel="50000" decel="50000" fill="hold" nodeType="withEffect">
                                  <p:stCondLst>
                                    <p:cond delay="0"/>
                                  </p:stCondLst>
                                  <p:childTnLst>
                                    <p:animMotion origin="layout" path="M -0.0309 3.89454E-6 L 0.06302 0.00161 " pathEditMode="relative" rAng="0" ptsTypes="AA">
                                      <p:cBhvr>
                                        <p:cTn id="25" dur="4000" fill="hold"/>
                                        <p:tgtEl>
                                          <p:spTgt spid="14"/>
                                        </p:tgtEl>
                                        <p:attrNameLst>
                                          <p:attrName>ppt_x</p:attrName>
                                          <p:attrName>ppt_y</p:attrName>
                                        </p:attrNameLst>
                                      </p:cBhvr>
                                      <p:rCtr x="4688" y="69"/>
                                    </p:animMotion>
                                  </p:childTnLst>
                                </p:cTn>
                              </p:par>
                              <p:par>
                                <p:cTn id="26" presetID="42" presetClass="path" presetSubtype="0" accel="50000" decel="50000" fill="hold" nodeType="withEffect">
                                  <p:stCondLst>
                                    <p:cond delay="0"/>
                                  </p:stCondLst>
                                  <p:childTnLst>
                                    <p:animMotion origin="layout" path="M -0.01649 -0.00162 L 0.05122 -0.00024 " pathEditMode="relative" rAng="0" ptsTypes="AA">
                                      <p:cBhvr>
                                        <p:cTn id="27" dur="4000" fill="hold"/>
                                        <p:tgtEl>
                                          <p:spTgt spid="13"/>
                                        </p:tgtEl>
                                        <p:attrNameLst>
                                          <p:attrName>ppt_x</p:attrName>
                                          <p:attrName>ppt_y</p:attrName>
                                        </p:attrNameLst>
                                      </p:cBhvr>
                                      <p:rCtr x="3385" y="69"/>
                                    </p:animMotion>
                                  </p:childTnLst>
                                </p:cTn>
                              </p:par>
                              <p:par>
                                <p:cTn id="28" presetID="42" presetClass="path" presetSubtype="0" accel="50000" decel="50000" fill="hold" nodeType="withEffect">
                                  <p:stCondLst>
                                    <p:cond delay="1000"/>
                                  </p:stCondLst>
                                  <p:childTnLst>
                                    <p:animMotion origin="layout" path="M -3.33333E-6 4.71785E-6 L 0.00434 -0.07077 " pathEditMode="relative" rAng="0" ptsTypes="AA">
                                      <p:cBhvr>
                                        <p:cTn id="29" dur="3000" fill="hold"/>
                                        <p:tgtEl>
                                          <p:spTgt spid="12"/>
                                        </p:tgtEl>
                                        <p:attrNameLst>
                                          <p:attrName>ppt_x</p:attrName>
                                          <p:attrName>ppt_y</p:attrName>
                                        </p:attrNameLst>
                                      </p:cBhvr>
                                      <p:rCtr x="208" y="-3538"/>
                                    </p:animMotion>
                                  </p:childTnLst>
                                </p:cTn>
                              </p:par>
                              <p:par>
                                <p:cTn id="30" presetID="42" presetClass="path" presetSubtype="0" accel="50000" decel="50000" fill="hold" nodeType="withEffect">
                                  <p:stCondLst>
                                    <p:cond delay="1000"/>
                                  </p:stCondLst>
                                  <p:childTnLst>
                                    <p:animMotion origin="layout" path="M -1.38889E-6 -3.24699E-6 L 0.00955 -0.09366 " pathEditMode="relative" rAng="0" ptsTypes="AA">
                                      <p:cBhvr>
                                        <p:cTn id="31" dur="3000" fill="hold"/>
                                        <p:tgtEl>
                                          <p:spTgt spid="11"/>
                                        </p:tgtEl>
                                        <p:attrNameLst>
                                          <p:attrName>ppt_x</p:attrName>
                                          <p:attrName>ppt_y</p:attrName>
                                        </p:attrNameLst>
                                      </p:cBhvr>
                                      <p:rCtr x="469" y="-4695"/>
                                    </p:animMotion>
                                  </p:childTnLst>
                                </p:cTn>
                              </p:par>
                              <p:par>
                                <p:cTn id="32" presetID="42" presetClass="path" presetSubtype="0" accel="50000" decel="50000" fill="hold" nodeType="withEffect">
                                  <p:stCondLst>
                                    <p:cond delay="1000"/>
                                  </p:stCondLst>
                                  <p:childTnLst>
                                    <p:animMotion origin="layout" path="M 2.5E-6 1.75763E-6 L 0.00573 -0.09367 " pathEditMode="relative" rAng="0" ptsTypes="AA">
                                      <p:cBhvr>
                                        <p:cTn id="33" dur="3000" fill="hold"/>
                                        <p:tgtEl>
                                          <p:spTgt spid="15"/>
                                        </p:tgtEl>
                                        <p:attrNameLst>
                                          <p:attrName>ppt_x</p:attrName>
                                          <p:attrName>ppt_y</p:attrName>
                                        </p:attrNameLst>
                                      </p:cBhvr>
                                      <p:rCtr x="278" y="-4695"/>
                                    </p:animMotion>
                                  </p:childTnLst>
                                </p:cTn>
                              </p:par>
                              <p:par>
                                <p:cTn id="34" presetID="10" presetClass="entr" presetSubtype="0" fill="hold" grpId="0" nodeType="withEffect">
                                  <p:stCondLst>
                                    <p:cond delay="200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42" presetClass="path" presetSubtype="0" accel="50000" decel="50000" fill="hold" nodeType="withEffect">
                                  <p:stCondLst>
                                    <p:cond delay="2000"/>
                                  </p:stCondLst>
                                  <p:childTnLst>
                                    <p:animMotion origin="layout" path="M -4.72222E-6 2.42368E-6 L 0.00747 -0.51827 " pathEditMode="relative" rAng="0" ptsTypes="AA">
                                      <p:cBhvr>
                                        <p:cTn id="38" dur="4000" fill="hold"/>
                                        <p:tgtEl>
                                          <p:spTgt spid="40"/>
                                        </p:tgtEl>
                                        <p:attrNameLst>
                                          <p:attrName>ppt_x</p:attrName>
                                          <p:attrName>ppt_y</p:attrName>
                                        </p:attrNameLst>
                                      </p:cBhvr>
                                      <p:rCtr x="365" y="-25925"/>
                                    </p:animMotion>
                                  </p:childTnLst>
                                </p:cTn>
                              </p:par>
                              <p:par>
                                <p:cTn id="39" presetID="32" presetClass="emph" presetSubtype="0" fill="hold" nodeType="withEffect">
                                  <p:stCondLst>
                                    <p:cond delay="2000"/>
                                  </p:stCondLst>
                                  <p:childTnLst>
                                    <p:animRot by="120000">
                                      <p:cBhvr>
                                        <p:cTn id="40" dur="300" fill="hold">
                                          <p:stCondLst>
                                            <p:cond delay="0"/>
                                          </p:stCondLst>
                                        </p:cTn>
                                        <p:tgtEl>
                                          <p:spTgt spid="40"/>
                                        </p:tgtEl>
                                        <p:attrNameLst>
                                          <p:attrName>r</p:attrName>
                                        </p:attrNameLst>
                                      </p:cBhvr>
                                    </p:animRot>
                                    <p:animRot by="-240000">
                                      <p:cBhvr>
                                        <p:cTn id="41" dur="600" fill="hold">
                                          <p:stCondLst>
                                            <p:cond delay="600"/>
                                          </p:stCondLst>
                                        </p:cTn>
                                        <p:tgtEl>
                                          <p:spTgt spid="40"/>
                                        </p:tgtEl>
                                        <p:attrNameLst>
                                          <p:attrName>r</p:attrName>
                                        </p:attrNameLst>
                                      </p:cBhvr>
                                    </p:animRot>
                                    <p:animRot by="240000">
                                      <p:cBhvr>
                                        <p:cTn id="42" dur="600" fill="hold">
                                          <p:stCondLst>
                                            <p:cond delay="1200"/>
                                          </p:stCondLst>
                                        </p:cTn>
                                        <p:tgtEl>
                                          <p:spTgt spid="40"/>
                                        </p:tgtEl>
                                        <p:attrNameLst>
                                          <p:attrName>r</p:attrName>
                                        </p:attrNameLst>
                                      </p:cBhvr>
                                    </p:animRot>
                                    <p:animRot by="-240000">
                                      <p:cBhvr>
                                        <p:cTn id="43" dur="600" fill="hold">
                                          <p:stCondLst>
                                            <p:cond delay="1800"/>
                                          </p:stCondLst>
                                        </p:cTn>
                                        <p:tgtEl>
                                          <p:spTgt spid="40"/>
                                        </p:tgtEl>
                                        <p:attrNameLst>
                                          <p:attrName>r</p:attrName>
                                        </p:attrNameLst>
                                      </p:cBhvr>
                                    </p:animRot>
                                    <p:animRot by="120000">
                                      <p:cBhvr>
                                        <p:cTn id="44" dur="600" fill="hold">
                                          <p:stCondLst>
                                            <p:cond delay="2400"/>
                                          </p:stCondLst>
                                        </p:cTn>
                                        <p:tgtEl>
                                          <p:spTgt spid="40"/>
                                        </p:tgtEl>
                                        <p:attrNameLst>
                                          <p:attrName>r</p:attrName>
                                        </p:attrNameLst>
                                      </p:cBhvr>
                                    </p:animRot>
                                  </p:childTnLst>
                                </p:cTn>
                              </p:par>
                            </p:childTnLst>
                          </p:cTn>
                        </p:par>
                        <p:par>
                          <p:cTn id="45" fill="hold">
                            <p:stCondLst>
                              <p:cond delay="9500"/>
                            </p:stCondLst>
                            <p:childTnLst>
                              <p:par>
                                <p:cTn id="46" presetID="1" presetClass="exit" presetSubtype="0" fill="hold" nodeType="afterEffect">
                                  <p:stCondLst>
                                    <p:cond delay="0"/>
                                  </p:stCondLst>
                                  <p:childTnLst>
                                    <p:set>
                                      <p:cBhvr>
                                        <p:cTn id="47"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BD6C0B4-8964-48A0-A39F-658759272006}"/>
              </a:ext>
            </a:extLst>
          </p:cNvPr>
          <p:cNvCxnSpPr/>
          <p:nvPr/>
        </p:nvCxnSpPr>
        <p:spPr>
          <a:xfrm flipH="1">
            <a:off x="2286000" y="2973388"/>
            <a:ext cx="19050" cy="385762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55878AB-2D28-4221-9F56-050D8BCB6B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7350" y="2168525"/>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963F6BF-1531-4250-B01C-8B7812B3D9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6150" y="215106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17928BD-2ADD-4721-A4FE-58A453878A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9238" y="2155825"/>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88DF268-D412-4AD9-AB17-06C5BF48E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863" y="3157538"/>
            <a:ext cx="247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7F689B5-C167-42AA-9428-69D88CE7A0F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7519" y="2771765"/>
            <a:ext cx="247650" cy="457200"/>
          </a:xfrm>
          <a:prstGeom prst="rect">
            <a:avLst/>
          </a:prstGeom>
          <a:noFill/>
          <a:ln>
            <a:noFill/>
          </a:ln>
          <a:scene3d>
            <a:camera prst="orthographicFront">
              <a:rot lat="0" lon="0" rev="0"/>
            </a:camera>
            <a:lightRig rig="threePt" dir="t"/>
          </a:scene3d>
        </p:spPr>
      </p:pic>
      <p:pic>
        <p:nvPicPr>
          <p:cNvPr id="8" name="Picture 7">
            <a:extLst>
              <a:ext uri="{FF2B5EF4-FFF2-40B4-BE49-F238E27FC236}">
                <a16:creationId xmlns:a16="http://schemas.microsoft.com/office/drawing/2014/main" id="{2BC56B32-6110-4049-96EE-2F5C18AB48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9275" y="2152650"/>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ED1DE39-727C-424B-9404-088645E11A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70163" y="2151063"/>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1099874F-9446-48E2-99C8-9329CA4746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7338" y="3589338"/>
            <a:ext cx="28575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173ADC8-24B4-4777-8184-36DAAC2FD3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2788" y="2151063"/>
            <a:ext cx="509587"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92B6B0D5-5CC1-4E45-A60C-FCDEB946C3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5213" y="2146300"/>
            <a:ext cx="509587"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A7C1E55B-88F1-490A-816C-52B5B9D9523C}"/>
              </a:ext>
            </a:extLst>
          </p:cNvPr>
          <p:cNvCxnSpPr/>
          <p:nvPr/>
        </p:nvCxnSpPr>
        <p:spPr>
          <a:xfrm flipH="1">
            <a:off x="2324100" y="1766888"/>
            <a:ext cx="69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03201B-9948-49FB-8081-E60A21A55711}"/>
              </a:ext>
            </a:extLst>
          </p:cNvPr>
          <p:cNvCxnSpPr/>
          <p:nvPr/>
        </p:nvCxnSpPr>
        <p:spPr>
          <a:xfrm flipH="1">
            <a:off x="2305050" y="2947988"/>
            <a:ext cx="69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5DBD97-853C-4A6B-9DA6-35E009B591F1}"/>
              </a:ext>
            </a:extLst>
          </p:cNvPr>
          <p:cNvCxnSpPr/>
          <p:nvPr/>
        </p:nvCxnSpPr>
        <p:spPr>
          <a:xfrm>
            <a:off x="3035300" y="4660900"/>
            <a:ext cx="6038850" cy="269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5C3C71-7B79-4A71-B373-0E5D76CBACB8}"/>
              </a:ext>
            </a:extLst>
          </p:cNvPr>
          <p:cNvCxnSpPr/>
          <p:nvPr/>
        </p:nvCxnSpPr>
        <p:spPr>
          <a:xfrm>
            <a:off x="4021138" y="2973388"/>
            <a:ext cx="0" cy="1687512"/>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41">
            <a:extLst>
              <a:ext uri="{FF2B5EF4-FFF2-40B4-BE49-F238E27FC236}">
                <a16:creationId xmlns:a16="http://schemas.microsoft.com/office/drawing/2014/main" id="{33382066-C0AE-4EA1-A897-EF7EC62739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8638"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7CCB6FE7-84DD-435E-86CB-CBC57B06DB28}"/>
              </a:ext>
            </a:extLst>
          </p:cNvPr>
          <p:cNvCxnSpPr/>
          <p:nvPr/>
        </p:nvCxnSpPr>
        <p:spPr>
          <a:xfrm flipV="1">
            <a:off x="3014663" y="2951163"/>
            <a:ext cx="3175" cy="17097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BFFDEB-DC7A-4B57-B0FE-5D49034E24F7}"/>
              </a:ext>
            </a:extLst>
          </p:cNvPr>
          <p:cNvCxnSpPr/>
          <p:nvPr/>
        </p:nvCxnSpPr>
        <p:spPr>
          <a:xfrm>
            <a:off x="7956550" y="2970213"/>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6BA8D15-8E44-42C6-A2B1-9A5273CB367D}"/>
              </a:ext>
            </a:extLst>
          </p:cNvPr>
          <p:cNvCxnSpPr/>
          <p:nvPr/>
        </p:nvCxnSpPr>
        <p:spPr>
          <a:xfrm>
            <a:off x="8936038" y="29860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4763032-53D3-4C90-84F0-6AF02FDB5C21}"/>
              </a:ext>
            </a:extLst>
          </p:cNvPr>
          <p:cNvCxnSpPr/>
          <p:nvPr/>
        </p:nvCxnSpPr>
        <p:spPr>
          <a:xfrm>
            <a:off x="5003800" y="29733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678460-8FD0-4B09-901B-13FC24D5D829}"/>
              </a:ext>
            </a:extLst>
          </p:cNvPr>
          <p:cNvCxnSpPr/>
          <p:nvPr/>
        </p:nvCxnSpPr>
        <p:spPr>
          <a:xfrm>
            <a:off x="5986463" y="29749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6996093-5B91-43BB-A8BD-63946B5E8BEC}"/>
              </a:ext>
            </a:extLst>
          </p:cNvPr>
          <p:cNvCxnSpPr/>
          <p:nvPr/>
        </p:nvCxnSpPr>
        <p:spPr>
          <a:xfrm>
            <a:off x="6969125" y="3000375"/>
            <a:ext cx="0" cy="1687513"/>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59">
            <a:extLst>
              <a:ext uri="{FF2B5EF4-FFF2-40B4-BE49-F238E27FC236}">
                <a16:creationId xmlns:a16="http://schemas.microsoft.com/office/drawing/2014/main" id="{EE028653-CF74-4DB6-8334-93E405F146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725"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0">
            <a:extLst>
              <a:ext uri="{FF2B5EF4-FFF2-40B4-BE49-F238E27FC236}">
                <a16:creationId xmlns:a16="http://schemas.microsoft.com/office/drawing/2014/main" id="{A45095E1-1774-49F9-869E-8E58739FE7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2225" y="3119438"/>
            <a:ext cx="876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1">
            <a:extLst>
              <a:ext uri="{FF2B5EF4-FFF2-40B4-BE49-F238E27FC236}">
                <a16:creationId xmlns:a16="http://schemas.microsoft.com/office/drawing/2014/main" id="{15C3C3AE-85BC-437E-96AA-107D83B99B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5638" y="31432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2">
            <a:extLst>
              <a:ext uri="{FF2B5EF4-FFF2-40B4-BE49-F238E27FC236}">
                <a16:creationId xmlns:a16="http://schemas.microsoft.com/office/drawing/2014/main" id="{2022E251-8CD6-4EAE-9825-F40B7AC1AB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2113" y="3152775"/>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4">
            <a:extLst>
              <a:ext uri="{FF2B5EF4-FFF2-40B4-BE49-F238E27FC236}">
                <a16:creationId xmlns:a16="http://schemas.microsoft.com/office/drawing/2014/main" id="{4DC3379C-AD29-4C7B-B81D-22292004E37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8150" y="3619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Down Arrow 53">
            <a:extLst>
              <a:ext uri="{FF2B5EF4-FFF2-40B4-BE49-F238E27FC236}">
                <a16:creationId xmlns:a16="http://schemas.microsoft.com/office/drawing/2014/main" id="{0BCE5A2F-17E3-4925-8690-E34AF1506E84}"/>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1" name="Straight Connector 30">
            <a:extLst>
              <a:ext uri="{FF2B5EF4-FFF2-40B4-BE49-F238E27FC236}">
                <a16:creationId xmlns:a16="http://schemas.microsoft.com/office/drawing/2014/main" id="{8BA092DC-32E4-4B87-82CF-4713B57762EC}"/>
              </a:ext>
            </a:extLst>
          </p:cNvPr>
          <p:cNvCxnSpPr/>
          <p:nvPr/>
        </p:nvCxnSpPr>
        <p:spPr>
          <a:xfrm flipH="1">
            <a:off x="533400" y="-26988"/>
            <a:ext cx="19050" cy="6858001"/>
          </a:xfrm>
          <a:prstGeom prst="line">
            <a:avLst/>
          </a:prstGeom>
          <a:ln w="38100">
            <a:prstDash val="lgDash"/>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AE26DC3-1C92-4574-A12F-19112FCFE0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325" y="7010400"/>
            <a:ext cx="955675"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a:extLst>
              <a:ext uri="{FF2B5EF4-FFF2-40B4-BE49-F238E27FC236}">
                <a16:creationId xmlns:a16="http://schemas.microsoft.com/office/drawing/2014/main" id="{75AF0F47-EEC5-462B-BAA5-A7A5B49CDCF4}"/>
              </a:ext>
            </a:extLst>
          </p:cNvPr>
          <p:cNvCxnSpPr/>
          <p:nvPr/>
        </p:nvCxnSpPr>
        <p:spPr>
          <a:xfrm>
            <a:off x="2324100" y="0"/>
            <a:ext cx="0" cy="17668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4ABE21-A7B2-41C8-B184-BBC957ABE28D}"/>
              </a:ext>
            </a:extLst>
          </p:cNvPr>
          <p:cNvCxnSpPr/>
          <p:nvPr/>
        </p:nvCxnSpPr>
        <p:spPr>
          <a:xfrm flipH="1">
            <a:off x="2324100" y="1766888"/>
            <a:ext cx="6953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B810DF9-992B-4A79-B8AA-21D914D8A190}"/>
              </a:ext>
            </a:extLst>
          </p:cNvPr>
          <p:cNvCxnSpPr/>
          <p:nvPr/>
        </p:nvCxnSpPr>
        <p:spPr>
          <a:xfrm flipV="1">
            <a:off x="3036888" y="55563"/>
            <a:ext cx="1587" cy="17113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E1BD47F-3720-4BA2-A3D8-F857C1747412}"/>
              </a:ext>
            </a:extLst>
          </p:cNvPr>
          <p:cNvCxnSpPr/>
          <p:nvPr/>
        </p:nvCxnSpPr>
        <p:spPr>
          <a:xfrm>
            <a:off x="4021138" y="666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1CA265D-9947-4412-8AB9-B6FB0F275B77}"/>
              </a:ext>
            </a:extLst>
          </p:cNvPr>
          <p:cNvCxnSpPr/>
          <p:nvPr/>
        </p:nvCxnSpPr>
        <p:spPr>
          <a:xfrm>
            <a:off x="5014913" y="793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E0FFE46-62C4-4031-A59A-E33E0441613E}"/>
              </a:ext>
            </a:extLst>
          </p:cNvPr>
          <p:cNvCxnSpPr/>
          <p:nvPr/>
        </p:nvCxnSpPr>
        <p:spPr>
          <a:xfrm>
            <a:off x="6083300" y="793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DFEAD19-A746-45CB-B958-DA63B8F302B3}"/>
              </a:ext>
            </a:extLst>
          </p:cNvPr>
          <p:cNvCxnSpPr/>
          <p:nvPr/>
        </p:nvCxnSpPr>
        <p:spPr>
          <a:xfrm>
            <a:off x="7004050" y="79375"/>
            <a:ext cx="0" cy="1687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FB448DC-0F53-44C4-BAAF-DF7A2E224D8D}"/>
              </a:ext>
            </a:extLst>
          </p:cNvPr>
          <p:cNvCxnSpPr/>
          <p:nvPr/>
        </p:nvCxnSpPr>
        <p:spPr>
          <a:xfrm>
            <a:off x="7972425" y="52388"/>
            <a:ext cx="0" cy="1687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E221924-D73D-4BF9-8A74-A705D0494430}"/>
              </a:ext>
            </a:extLst>
          </p:cNvPr>
          <p:cNvCxnSpPr/>
          <p:nvPr/>
        </p:nvCxnSpPr>
        <p:spPr>
          <a:xfrm>
            <a:off x="8953500" y="66675"/>
            <a:ext cx="0" cy="1687513"/>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Picture 56">
            <a:extLst>
              <a:ext uri="{FF2B5EF4-FFF2-40B4-BE49-F238E27FC236}">
                <a16:creationId xmlns:a16="http://schemas.microsoft.com/office/drawing/2014/main" id="{9990F9E0-A9BD-4985-9CB1-77B6C73237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0163" y="236538"/>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7">
            <a:extLst>
              <a:ext uri="{FF2B5EF4-FFF2-40B4-BE49-F238E27FC236}">
                <a16:creationId xmlns:a16="http://schemas.microsoft.com/office/drawing/2014/main" id="{5A725FE3-C445-4611-A27E-00F2C1E695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87813" y="236538"/>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8">
            <a:extLst>
              <a:ext uri="{FF2B5EF4-FFF2-40B4-BE49-F238E27FC236}">
                <a16:creationId xmlns:a16="http://schemas.microsoft.com/office/drawing/2014/main" id="{FE147079-C070-45D8-8152-DFC0ECC897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8963" y="196850"/>
            <a:ext cx="8763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Connector 44">
            <a:extLst>
              <a:ext uri="{FF2B5EF4-FFF2-40B4-BE49-F238E27FC236}">
                <a16:creationId xmlns:a16="http://schemas.microsoft.com/office/drawing/2014/main" id="{6038F3E3-0CCC-45E4-99FB-6328CD7522A0}"/>
              </a:ext>
            </a:extLst>
          </p:cNvPr>
          <p:cNvCxnSpPr/>
          <p:nvPr/>
        </p:nvCxnSpPr>
        <p:spPr>
          <a:xfrm>
            <a:off x="3028950" y="57150"/>
            <a:ext cx="6038850" cy="1587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46" name="Picture 52" descr="C:\Users\Owner\Documents\Documents\Safety\LD F-201\hourglass-icon[1].jpg">
            <a:extLst>
              <a:ext uri="{FF2B5EF4-FFF2-40B4-BE49-F238E27FC236}">
                <a16:creationId xmlns:a16="http://schemas.microsoft.com/office/drawing/2014/main" id="{76DEA020-180B-47BE-A6FA-8CBCB14C546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
        <p:nvSpPr>
          <p:cNvPr id="47" name="Slide Number Placeholder 5">
            <a:extLst>
              <a:ext uri="{FF2B5EF4-FFF2-40B4-BE49-F238E27FC236}">
                <a16:creationId xmlns:a16="http://schemas.microsoft.com/office/drawing/2014/main" id="{6E0AD5CE-7745-46A7-B315-906E9D2B776D}"/>
              </a:ext>
            </a:extLst>
          </p:cNvPr>
          <p:cNvSpPr>
            <a:spLocks noGrp="1"/>
          </p:cNvSpPr>
          <p:nvPr>
            <p:ph type="sldNum" sz="quarter" idx="12"/>
          </p:nvPr>
        </p:nvSpPr>
        <p:spPr>
          <a:xfrm>
            <a:off x="6457950" y="6356350"/>
            <a:ext cx="2057400" cy="365125"/>
          </a:xfrm>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163509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par>
                          <p:cTn id="10" fill="hold">
                            <p:stCondLst>
                              <p:cond delay="0"/>
                            </p:stCondLst>
                            <p:childTnLst>
                              <p:par>
                                <p:cTn id="11" presetID="42" presetClass="path" presetSubtype="0" accel="50000" decel="50000" fill="hold" nodeType="afterEffect">
                                  <p:stCondLst>
                                    <p:cond delay="0"/>
                                  </p:stCondLst>
                                  <p:childTnLst>
                                    <p:animMotion origin="layout" path="M -3.33333E-6 -4.14431E-6 L 0.45018 -0.00023 " pathEditMode="relative" rAng="0" ptsTypes="AA">
                                      <p:cBhvr>
                                        <p:cTn id="12" dur="9000" fill="hold"/>
                                        <p:tgtEl>
                                          <p:spTgt spid="12"/>
                                        </p:tgtEl>
                                        <p:attrNameLst>
                                          <p:attrName>ppt_x</p:attrName>
                                          <p:attrName>ppt_y</p:attrName>
                                        </p:attrNameLst>
                                      </p:cBhvr>
                                      <p:rCtr x="22500" y="-23"/>
                                    </p:animMotion>
                                  </p:childTnLst>
                                </p:cTn>
                              </p:par>
                              <p:par>
                                <p:cTn id="13" presetID="42" presetClass="path" presetSubtype="0" accel="50000" decel="50000" fill="hold" nodeType="withEffect">
                                  <p:stCondLst>
                                    <p:cond delay="0"/>
                                  </p:stCondLst>
                                  <p:childTnLst>
                                    <p:animMotion origin="layout" path="M 3.33333E-6 -4.62535E-8 L 0.45208 -0.00093 " pathEditMode="relative" rAng="0" ptsTypes="AA">
                                      <p:cBhvr>
                                        <p:cTn id="14" dur="9000" fill="hold"/>
                                        <p:tgtEl>
                                          <p:spTgt spid="3"/>
                                        </p:tgtEl>
                                        <p:attrNameLst>
                                          <p:attrName>ppt_x</p:attrName>
                                          <p:attrName>ppt_y</p:attrName>
                                        </p:attrNameLst>
                                      </p:cBhvr>
                                      <p:rCtr x="22604" y="-46"/>
                                    </p:animMotion>
                                  </p:childTnLst>
                                </p:cTn>
                              </p:par>
                              <p:par>
                                <p:cTn id="15" presetID="42" presetClass="path" presetSubtype="0" accel="50000" decel="50000" fill="hold" nodeType="withEffect">
                                  <p:stCondLst>
                                    <p:cond delay="0"/>
                                  </p:stCondLst>
                                  <p:childTnLst>
                                    <p:animMotion origin="layout" path="M 1.11111E-6 3.89454E-6 L 0.45486 0.00161 " pathEditMode="relative" rAng="0" ptsTypes="AA">
                                      <p:cBhvr>
                                        <p:cTn id="16" dur="9000" fill="hold"/>
                                        <p:tgtEl>
                                          <p:spTgt spid="4"/>
                                        </p:tgtEl>
                                        <p:attrNameLst>
                                          <p:attrName>ppt_x</p:attrName>
                                          <p:attrName>ppt_y</p:attrName>
                                        </p:attrNameLst>
                                      </p:cBhvr>
                                      <p:rCtr x="22743" y="69"/>
                                    </p:animMotion>
                                  </p:childTnLst>
                                </p:cTn>
                              </p:par>
                              <p:par>
                                <p:cTn id="17" presetID="42" presetClass="path" presetSubtype="0" accel="50000" decel="50000" fill="hold" nodeType="withEffect">
                                  <p:stCondLst>
                                    <p:cond delay="0"/>
                                  </p:stCondLst>
                                  <p:childTnLst>
                                    <p:animMotion origin="layout" path="M -3.61111E-6 9.25069E-8 L 0.45608 0.00092 " pathEditMode="relative" rAng="0" ptsTypes="AA">
                                      <p:cBhvr>
                                        <p:cTn id="18" dur="9000" fill="hold"/>
                                        <p:tgtEl>
                                          <p:spTgt spid="5"/>
                                        </p:tgtEl>
                                        <p:attrNameLst>
                                          <p:attrName>ppt_x</p:attrName>
                                          <p:attrName>ppt_y</p:attrName>
                                        </p:attrNameLst>
                                      </p:cBhvr>
                                      <p:rCtr x="22795" y="46"/>
                                    </p:animMotion>
                                  </p:childTnLst>
                                </p:cTn>
                              </p:par>
                              <p:par>
                                <p:cTn id="19" presetID="42" presetClass="path" presetSubtype="0" accel="50000" decel="50000" fill="hold" nodeType="withEffect">
                                  <p:stCondLst>
                                    <p:cond delay="0"/>
                                  </p:stCondLst>
                                  <p:childTnLst>
                                    <p:animMotion origin="layout" path="M 3.05556E-6 -4.62535E-8 L 0.46649 -0.00093 " pathEditMode="relative" rAng="0" ptsTypes="AA">
                                      <p:cBhvr>
                                        <p:cTn id="20" dur="9000" fill="hold"/>
                                        <p:tgtEl>
                                          <p:spTgt spid="11"/>
                                        </p:tgtEl>
                                        <p:attrNameLst>
                                          <p:attrName>ppt_x</p:attrName>
                                          <p:attrName>ppt_y</p:attrName>
                                        </p:attrNameLst>
                                      </p:cBhvr>
                                      <p:rCtr x="23316" y="-46"/>
                                    </p:animMotion>
                                  </p:childTnLst>
                                </p:cTn>
                              </p:par>
                              <p:par>
                                <p:cTn id="21" presetID="42" presetClass="path" presetSubtype="0" accel="50000" decel="50000" fill="hold" nodeType="withEffect">
                                  <p:stCondLst>
                                    <p:cond delay="0"/>
                                  </p:stCondLst>
                                  <p:childTnLst>
                                    <p:animMotion origin="layout" path="M 3.61111E-6 3.89454E-6 L 0.46892 0.00161 " pathEditMode="relative" rAng="0" ptsTypes="AA">
                                      <p:cBhvr>
                                        <p:cTn id="22" dur="9000" fill="hold"/>
                                        <p:tgtEl>
                                          <p:spTgt spid="9"/>
                                        </p:tgtEl>
                                        <p:attrNameLst>
                                          <p:attrName>ppt_x</p:attrName>
                                          <p:attrName>ppt_y</p:attrName>
                                        </p:attrNameLst>
                                      </p:cBhvr>
                                      <p:rCtr x="23438" y="69"/>
                                    </p:animMotion>
                                  </p:childTnLst>
                                </p:cTn>
                              </p:par>
                              <p:par>
                                <p:cTn id="23" presetID="42" presetClass="path" presetSubtype="0" accel="50000" decel="50000" fill="hold" nodeType="withEffect">
                                  <p:stCondLst>
                                    <p:cond delay="0"/>
                                  </p:stCondLst>
                                  <p:childTnLst>
                                    <p:animMotion origin="layout" path="M 3.33333E-6 -4.97687E-6 L 0.48316 0.00024 " pathEditMode="relative" rAng="0" ptsTypes="AA">
                                      <p:cBhvr>
                                        <p:cTn id="24" dur="9000" fill="hold"/>
                                        <p:tgtEl>
                                          <p:spTgt spid="8"/>
                                        </p:tgtEl>
                                        <p:attrNameLst>
                                          <p:attrName>ppt_x</p:attrName>
                                          <p:attrName>ppt_y</p:attrName>
                                        </p:attrNameLst>
                                      </p:cBhvr>
                                      <p:rCtr x="24149" y="0"/>
                                    </p:animMotion>
                                  </p:childTnLst>
                                </p:cTn>
                              </p:par>
                              <p:par>
                                <p:cTn id="25" presetID="50" presetClass="path" presetSubtype="0" accel="50000" decel="50000" fill="hold" nodeType="withEffect">
                                  <p:stCondLst>
                                    <p:cond delay="0"/>
                                  </p:stCondLst>
                                  <p:childTnLst>
                                    <p:animMotion origin="layout" path="M 4.16667E-6 -2.33117E-6 L 0.0026 -0.0629 C 0.00364 -0.09158 0.12187 -0.11841 0.21684 -0.11147 L 0.4276 -0.09574 " pathEditMode="relative" rAng="-5209562" ptsTypes="FfFF">
                                      <p:cBhvr>
                                        <p:cTn id="26" dur="9000" fill="hold"/>
                                        <p:tgtEl>
                                          <p:spTgt spid="7"/>
                                        </p:tgtEl>
                                        <p:attrNameLst>
                                          <p:attrName>ppt_x</p:attrName>
                                          <p:attrName>ppt_y</p:attrName>
                                        </p:attrNameLst>
                                      </p:cBhvr>
                                      <p:rCtr x="21389" y="-4810"/>
                                    </p:animMotion>
                                  </p:childTnLst>
                                </p:cTn>
                              </p:par>
                              <p:par>
                                <p:cTn id="27" presetID="8" presetClass="emph" presetSubtype="0" fill="hold" nodeType="withEffect">
                                  <p:stCondLst>
                                    <p:cond delay="1000"/>
                                  </p:stCondLst>
                                  <p:childTnLst>
                                    <p:animRot by="5400000">
                                      <p:cBhvr>
                                        <p:cTn id="28" dur="3000" fill="hold"/>
                                        <p:tgtEl>
                                          <p:spTgt spid="7"/>
                                        </p:tgtEl>
                                        <p:attrNameLst>
                                          <p:attrName>r</p:attrName>
                                        </p:attrNameLst>
                                      </p:cBhvr>
                                    </p:animRot>
                                  </p:childTnLst>
                                </p:cTn>
                              </p:par>
                              <p:par>
                                <p:cTn id="29" presetID="50" presetClass="path" presetSubtype="0" accel="50000" decel="50000" fill="hold" nodeType="withEffect">
                                  <p:stCondLst>
                                    <p:cond delay="0"/>
                                  </p:stCondLst>
                                  <p:childTnLst>
                                    <p:animMotion origin="layout" path="M 3.88889E-6 -4.37558E-6 L 3.88889E-6 -0.0784 C 3.88889E-6 -0.11378 0.12656 -0.15865 0.22951 -0.15865 L 0.45642 -0.15865 " pathEditMode="relative" rAng="16200000" ptsTypes="FfFF">
                                      <p:cBhvr>
                                        <p:cTn id="30" dur="9000" fill="hold"/>
                                        <p:tgtEl>
                                          <p:spTgt spid="6"/>
                                        </p:tgtEl>
                                        <p:attrNameLst>
                                          <p:attrName>ppt_x</p:attrName>
                                          <p:attrName>ppt_y</p:attrName>
                                        </p:attrNameLst>
                                      </p:cBhvr>
                                      <p:rCtr x="22830" y="-7932"/>
                                    </p:animMotion>
                                  </p:childTnLst>
                                </p:cTn>
                              </p:par>
                              <p:par>
                                <p:cTn id="31" presetID="8" presetClass="emph" presetSubtype="0" fill="hold" nodeType="withEffect">
                                  <p:stCondLst>
                                    <p:cond delay="2000"/>
                                  </p:stCondLst>
                                  <p:childTnLst>
                                    <p:animRot by="5400000">
                                      <p:cBhvr>
                                        <p:cTn id="32" dur="3000" fill="hold"/>
                                        <p:tgtEl>
                                          <p:spTgt spid="6"/>
                                        </p:tgtEl>
                                        <p:attrNameLst>
                                          <p:attrName>r</p:attrName>
                                        </p:attrNameLst>
                                      </p:cBhvr>
                                    </p:animRot>
                                  </p:childTnLst>
                                </p:cTn>
                              </p:par>
                              <p:par>
                                <p:cTn id="33" presetID="50" presetClass="path" presetSubtype="0" accel="50000" decel="50000" fill="hold" nodeType="withEffect">
                                  <p:stCondLst>
                                    <p:cond delay="700"/>
                                  </p:stCondLst>
                                  <p:childTnLst>
                                    <p:animMotion origin="layout" path="M -4.44444E-6 3.16374E-6 L -4.44444E-6 -0.11217 C -4.44444E-6 -0.16212 0.08907 -0.22503 0.16094 -0.22503 L 0.32014 -0.22503 " pathEditMode="relative" rAng="16200000" ptsTypes="FfFF">
                                      <p:cBhvr>
                                        <p:cTn id="34" dur="9000" fill="hold"/>
                                        <p:tgtEl>
                                          <p:spTgt spid="10"/>
                                        </p:tgtEl>
                                        <p:attrNameLst>
                                          <p:attrName>ppt_x</p:attrName>
                                          <p:attrName>ppt_y</p:attrName>
                                        </p:attrNameLst>
                                      </p:cBhvr>
                                      <p:rCtr x="16007" y="-11240"/>
                                    </p:animMotion>
                                  </p:childTnLst>
                                </p:cTn>
                              </p:par>
                              <p:par>
                                <p:cTn id="35" presetID="8" presetClass="emph" presetSubtype="0" fill="hold" nodeType="withEffect">
                                  <p:stCondLst>
                                    <p:cond delay="3000"/>
                                  </p:stCondLst>
                                  <p:childTnLst>
                                    <p:animRot by="5400000">
                                      <p:cBhvr>
                                        <p:cTn id="36" dur="3000" fill="hold"/>
                                        <p:tgtEl>
                                          <p:spTgt spid="10"/>
                                        </p:tgtEl>
                                        <p:attrNameLst>
                                          <p:attrName>r</p:attrName>
                                        </p:attrNameLst>
                                      </p:cBhvr>
                                    </p:animRot>
                                  </p:childTnLst>
                                </p:cTn>
                              </p:par>
                              <p:par>
                                <p:cTn id="37" presetID="42" presetClass="path" presetSubtype="0" accel="50000" decel="50000" fill="hold" nodeType="withEffect">
                                  <p:stCondLst>
                                    <p:cond delay="1000"/>
                                  </p:stCondLst>
                                  <p:childTnLst>
                                    <p:animMotion origin="layout" path="M 4.72222E-6 1.48011E-7 L 0.00503 -1.40888 " pathEditMode="relative" rAng="0" ptsTypes="AA">
                                      <p:cBhvr>
                                        <p:cTn id="38" dur="11000" fill="hold"/>
                                        <p:tgtEl>
                                          <p:spTgt spid="32"/>
                                        </p:tgtEl>
                                        <p:attrNameLst>
                                          <p:attrName>ppt_x</p:attrName>
                                          <p:attrName>ppt_y</p:attrName>
                                        </p:attrNameLst>
                                      </p:cBhvr>
                                      <p:rCtr x="243" y="-70444"/>
                                    </p:animMotion>
                                  </p:childTnLst>
                                </p:cTn>
                              </p:par>
                            </p:childTnLst>
                          </p:cTn>
                        </p:par>
                        <p:par>
                          <p:cTn id="39" fill="hold">
                            <p:stCondLst>
                              <p:cond delay="12000"/>
                            </p:stCondLst>
                            <p:childTnLst>
                              <p:par>
                                <p:cTn id="40" presetID="1" presetClass="exit" presetSubtype="0" fill="hold" nodeType="afterEffect">
                                  <p:stCondLst>
                                    <p:cond delay="0"/>
                                  </p:stCondLst>
                                  <p:childTnLst>
                                    <p:set>
                                      <p:cBhvr>
                                        <p:cTn id="41"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0E1A6-740B-4C23-A48D-94E6BFC6AA62}"/>
              </a:ext>
            </a:extLst>
          </p:cNvPr>
          <p:cNvSpPr>
            <a:spLocks noGrp="1"/>
          </p:cNvSpPr>
          <p:nvPr>
            <p:ph type="title"/>
          </p:nvPr>
        </p:nvSpPr>
        <p:spPr/>
        <p:txBody>
          <a:bodyPr/>
          <a:lstStyle/>
          <a:p>
            <a:r>
              <a:rPr lang="en-US" dirty="0"/>
              <a:t>Stops Along the Route</a:t>
            </a:r>
          </a:p>
        </p:txBody>
      </p:sp>
      <p:sp>
        <p:nvSpPr>
          <p:cNvPr id="4" name="Date Placeholder 3">
            <a:extLst>
              <a:ext uri="{FF2B5EF4-FFF2-40B4-BE49-F238E27FC236}">
                <a16:creationId xmlns:a16="http://schemas.microsoft.com/office/drawing/2014/main" id="{BE785741-E647-4D54-98BD-95838A93A9CC}"/>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2F051E2-639C-42BB-89FD-445FD0D9F19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B9C6CFD-AEAE-4CA1-8FC7-79229DCF31C3}"/>
              </a:ext>
            </a:extLst>
          </p:cNvPr>
          <p:cNvSpPr>
            <a:spLocks noGrp="1"/>
          </p:cNvSpPr>
          <p:nvPr>
            <p:ph type="sldNum" sz="quarter" idx="12"/>
          </p:nvPr>
        </p:nvSpPr>
        <p:spPr/>
        <p:txBody>
          <a:bodyPr/>
          <a:lstStyle/>
          <a:p>
            <a:fld id="{B6F15528-21DE-4FAA-801E-634DDDAF4B2B}" type="slidenum">
              <a:rPr lang="en-US" smtClean="0"/>
              <a:pPr/>
              <a:t>44</a:t>
            </a:fld>
            <a:endParaRPr lang="en-US" dirty="0"/>
          </a:p>
        </p:txBody>
      </p:sp>
      <p:sp>
        <p:nvSpPr>
          <p:cNvPr id="8" name="TextBox 7">
            <a:extLst>
              <a:ext uri="{FF2B5EF4-FFF2-40B4-BE49-F238E27FC236}">
                <a16:creationId xmlns:a16="http://schemas.microsoft.com/office/drawing/2014/main" id="{80016574-EEC1-476F-B1C7-37F31820076F}"/>
              </a:ext>
            </a:extLst>
          </p:cNvPr>
          <p:cNvSpPr txBox="1"/>
          <p:nvPr/>
        </p:nvSpPr>
        <p:spPr>
          <a:xfrm>
            <a:off x="876300" y="1523286"/>
            <a:ext cx="7391400" cy="4801314"/>
          </a:xfrm>
          <a:prstGeom prst="rect">
            <a:avLst/>
          </a:prstGeom>
          <a:noFill/>
        </p:spPr>
        <p:txBody>
          <a:bodyPr wrap="square" rtlCol="0">
            <a:spAutoFit/>
          </a:bodyPr>
          <a:lstStyle/>
          <a:p>
            <a:r>
              <a:rPr lang="en-US" sz="2400" dirty="0">
                <a:latin typeface="Comic Sans MS" pitchFamily="66" charset="0"/>
              </a:rPr>
              <a:t>Stops for Fuel, Rest, Food, Shopping, Sightseeing</a:t>
            </a:r>
          </a:p>
          <a:p>
            <a:endParaRPr lang="en-US" dirty="0">
              <a:latin typeface="Comic Sans MS" pitchFamily="66" charset="0"/>
            </a:endParaRPr>
          </a:p>
          <a:p>
            <a:r>
              <a:rPr lang="en-US" sz="2400" dirty="0">
                <a:latin typeface="Comic Sans MS" pitchFamily="66" charset="0"/>
              </a:rPr>
              <a:t>Time…</a:t>
            </a:r>
          </a:p>
          <a:p>
            <a:r>
              <a:rPr lang="en-US" sz="2400" dirty="0">
                <a:latin typeface="Comic Sans MS" pitchFamily="66" charset="0"/>
              </a:rPr>
              <a:t>	It’s about respecting each others’ time.</a:t>
            </a:r>
          </a:p>
          <a:p>
            <a:endParaRPr lang="en-US" sz="2400" dirty="0">
              <a:latin typeface="Comic Sans MS" pitchFamily="66" charset="0"/>
            </a:endParaRPr>
          </a:p>
          <a:p>
            <a:r>
              <a:rPr lang="en-US" sz="2400" b="1" dirty="0">
                <a:solidFill>
                  <a:srgbClr val="C00000"/>
                </a:solidFill>
                <a:latin typeface="Comic Sans MS" pitchFamily="66" charset="0"/>
              </a:rPr>
              <a:t>Follow the ride leader.</a:t>
            </a:r>
          </a:p>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If ride leader gets fuel, you get fuel.  </a:t>
            </a:r>
            <a:endParaRPr lang="en-US" sz="2400" u="sng" dirty="0">
              <a:latin typeface="Comic Sans MS" pitchFamily="66" charset="0"/>
            </a:endParaRPr>
          </a:p>
          <a:p>
            <a:pPr marL="342900" indent="-342900">
              <a:buFont typeface="Wingdings" pitchFamily="2" charset="2"/>
              <a:buChar char="Ø"/>
            </a:pPr>
            <a:r>
              <a:rPr lang="en-US" sz="2400" dirty="0">
                <a:latin typeface="Comic Sans MS" pitchFamily="66" charset="0"/>
              </a:rPr>
              <a:t>If ride leader leaves helmet on, you leave your helmet on. </a:t>
            </a:r>
          </a:p>
          <a:p>
            <a:pPr marL="342900" indent="-342900">
              <a:buFont typeface="Wingdings" pitchFamily="2" charset="2"/>
              <a:buChar char="Ø"/>
            </a:pPr>
            <a:r>
              <a:rPr lang="en-US" sz="2400" dirty="0">
                <a:latin typeface="Comic Sans MS" pitchFamily="66" charset="0"/>
              </a:rPr>
              <a:t>If ride leader prepares to depart, you prepare to depart.</a:t>
            </a:r>
          </a:p>
          <a:p>
            <a:pPr marL="342900" indent="-342900">
              <a:buFont typeface="Wingdings" pitchFamily="2" charset="2"/>
              <a:buChar char="Ø"/>
            </a:pPr>
            <a:r>
              <a:rPr lang="en-US" sz="2400" dirty="0">
                <a:latin typeface="Comic Sans MS" pitchFamily="66" charset="0"/>
              </a:rPr>
              <a:t>See a pattern?</a:t>
            </a:r>
          </a:p>
        </p:txBody>
      </p:sp>
    </p:spTree>
    <p:extLst>
      <p:ext uri="{BB962C8B-B14F-4D97-AF65-F5344CB8AC3E}">
        <p14:creationId xmlns:p14="http://schemas.microsoft.com/office/powerpoint/2010/main" val="3024795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0E1A6-740B-4C23-A48D-94E6BFC6AA62}"/>
              </a:ext>
            </a:extLst>
          </p:cNvPr>
          <p:cNvSpPr>
            <a:spLocks noGrp="1"/>
          </p:cNvSpPr>
          <p:nvPr>
            <p:ph type="title"/>
          </p:nvPr>
        </p:nvSpPr>
        <p:spPr/>
        <p:txBody>
          <a:bodyPr/>
          <a:lstStyle/>
          <a:p>
            <a:r>
              <a:rPr lang="en-US" dirty="0"/>
              <a:t>Stops Along the Route</a:t>
            </a:r>
          </a:p>
        </p:txBody>
      </p:sp>
      <p:sp>
        <p:nvSpPr>
          <p:cNvPr id="4" name="Date Placeholder 3">
            <a:extLst>
              <a:ext uri="{FF2B5EF4-FFF2-40B4-BE49-F238E27FC236}">
                <a16:creationId xmlns:a16="http://schemas.microsoft.com/office/drawing/2014/main" id="{BE785741-E647-4D54-98BD-95838A93A9CC}"/>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2F051E2-639C-42BB-89FD-445FD0D9F19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B9C6CFD-AEAE-4CA1-8FC7-79229DCF31C3}"/>
              </a:ext>
            </a:extLst>
          </p:cNvPr>
          <p:cNvSpPr>
            <a:spLocks noGrp="1"/>
          </p:cNvSpPr>
          <p:nvPr>
            <p:ph type="sldNum" sz="quarter" idx="12"/>
          </p:nvPr>
        </p:nvSpPr>
        <p:spPr/>
        <p:txBody>
          <a:bodyPr/>
          <a:lstStyle/>
          <a:p>
            <a:fld id="{B6F15528-21DE-4FAA-801E-634DDDAF4B2B}" type="slidenum">
              <a:rPr lang="en-US" smtClean="0"/>
              <a:pPr/>
              <a:t>45</a:t>
            </a:fld>
            <a:endParaRPr lang="en-US" dirty="0"/>
          </a:p>
        </p:txBody>
      </p:sp>
      <p:sp>
        <p:nvSpPr>
          <p:cNvPr id="7" name="TextBox 6">
            <a:extLst>
              <a:ext uri="{FF2B5EF4-FFF2-40B4-BE49-F238E27FC236}">
                <a16:creationId xmlns:a16="http://schemas.microsoft.com/office/drawing/2014/main" id="{E02033A2-3CED-4324-B64F-F90CA2635A04}"/>
              </a:ext>
            </a:extLst>
          </p:cNvPr>
          <p:cNvSpPr txBox="1"/>
          <p:nvPr/>
        </p:nvSpPr>
        <p:spPr>
          <a:xfrm>
            <a:off x="887673" y="1600200"/>
            <a:ext cx="7391400" cy="3323987"/>
          </a:xfrm>
          <a:prstGeom prst="rect">
            <a:avLst/>
          </a:prstGeom>
          <a:noFill/>
        </p:spPr>
        <p:txBody>
          <a:bodyPr wrap="square" rtlCol="0">
            <a:spAutoFit/>
          </a:bodyPr>
          <a:lstStyle/>
          <a:p>
            <a:r>
              <a:rPr lang="en-US" sz="2400" dirty="0">
                <a:latin typeface="Comic Sans MS" pitchFamily="66" charset="0"/>
              </a:rPr>
              <a:t>Stops for Fuel, Rest, Food, Shopping, Sightseeing</a:t>
            </a:r>
          </a:p>
          <a:p>
            <a:endParaRPr lang="en-US" dirty="0">
              <a:latin typeface="Comic Sans MS" pitchFamily="66" charset="0"/>
            </a:endParaRPr>
          </a:p>
          <a:p>
            <a:r>
              <a:rPr lang="en-US" sz="2400" dirty="0">
                <a:latin typeface="Comic Sans MS" pitchFamily="66" charset="0"/>
              </a:rPr>
              <a:t>Follow the ride leader.</a:t>
            </a:r>
          </a:p>
          <a:p>
            <a:endParaRPr lang="en-US" sz="2400" dirty="0">
              <a:latin typeface="Comic Sans MS" pitchFamily="66" charset="0"/>
            </a:endParaRPr>
          </a:p>
          <a:p>
            <a:r>
              <a:rPr lang="en-US" sz="2400" dirty="0">
                <a:latin typeface="Comic Sans MS" pitchFamily="66" charset="0"/>
              </a:rPr>
              <a:t>If you are talking and everybody has their helmet on and appears to be listening intently, consider that they are waiting for you to quit talking and put your helmet on to depart.</a:t>
            </a:r>
          </a:p>
          <a:p>
            <a:endParaRPr lang="en-US" sz="2400" dirty="0">
              <a:latin typeface="Comic Sans MS" pitchFamily="66" charset="0"/>
            </a:endParaRPr>
          </a:p>
        </p:txBody>
      </p:sp>
      <p:sp>
        <p:nvSpPr>
          <p:cNvPr id="8" name="Down Arrow 8">
            <a:extLst>
              <a:ext uri="{FF2B5EF4-FFF2-40B4-BE49-F238E27FC236}">
                <a16:creationId xmlns:a16="http://schemas.microsoft.com/office/drawing/2014/main" id="{D071101D-87E4-4B1A-8D50-30783452CA91}"/>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60159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0E1A6-740B-4C23-A48D-94E6BFC6AA62}"/>
              </a:ext>
            </a:extLst>
          </p:cNvPr>
          <p:cNvSpPr>
            <a:spLocks noGrp="1"/>
          </p:cNvSpPr>
          <p:nvPr>
            <p:ph type="title"/>
          </p:nvPr>
        </p:nvSpPr>
        <p:spPr/>
        <p:txBody>
          <a:bodyPr/>
          <a:lstStyle/>
          <a:p>
            <a:r>
              <a:rPr lang="en-US" dirty="0"/>
              <a:t>Stops Along the Route</a:t>
            </a:r>
          </a:p>
        </p:txBody>
      </p:sp>
      <p:sp>
        <p:nvSpPr>
          <p:cNvPr id="4" name="Date Placeholder 3">
            <a:extLst>
              <a:ext uri="{FF2B5EF4-FFF2-40B4-BE49-F238E27FC236}">
                <a16:creationId xmlns:a16="http://schemas.microsoft.com/office/drawing/2014/main" id="{BE785741-E647-4D54-98BD-95838A93A9CC}"/>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2F051E2-639C-42BB-89FD-445FD0D9F19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B9C6CFD-AEAE-4CA1-8FC7-79229DCF31C3}"/>
              </a:ext>
            </a:extLst>
          </p:cNvPr>
          <p:cNvSpPr>
            <a:spLocks noGrp="1"/>
          </p:cNvSpPr>
          <p:nvPr>
            <p:ph type="sldNum" sz="quarter" idx="12"/>
          </p:nvPr>
        </p:nvSpPr>
        <p:spPr/>
        <p:txBody>
          <a:bodyPr/>
          <a:lstStyle/>
          <a:p>
            <a:fld id="{B6F15528-21DE-4FAA-801E-634DDDAF4B2B}" type="slidenum">
              <a:rPr lang="en-US" smtClean="0"/>
              <a:pPr/>
              <a:t>46</a:t>
            </a:fld>
            <a:endParaRPr lang="en-US" dirty="0"/>
          </a:p>
        </p:txBody>
      </p:sp>
      <p:sp>
        <p:nvSpPr>
          <p:cNvPr id="8" name="TextBox 7">
            <a:extLst>
              <a:ext uri="{FF2B5EF4-FFF2-40B4-BE49-F238E27FC236}">
                <a16:creationId xmlns:a16="http://schemas.microsoft.com/office/drawing/2014/main" id="{E73CD743-BA90-49F1-8BE2-DB957CE84E7A}"/>
              </a:ext>
            </a:extLst>
          </p:cNvPr>
          <p:cNvSpPr txBox="1"/>
          <p:nvPr/>
        </p:nvSpPr>
        <p:spPr>
          <a:xfrm>
            <a:off x="887673" y="1676400"/>
            <a:ext cx="7391400" cy="1477328"/>
          </a:xfrm>
          <a:prstGeom prst="rect">
            <a:avLst/>
          </a:prstGeom>
          <a:noFill/>
        </p:spPr>
        <p:txBody>
          <a:bodyPr wrap="square" rtlCol="0">
            <a:spAutoFit/>
          </a:bodyPr>
          <a:lstStyle/>
          <a:p>
            <a:r>
              <a:rPr lang="en-US" sz="2400" dirty="0">
                <a:latin typeface="Comic Sans MS" pitchFamily="66" charset="0"/>
              </a:rPr>
              <a:t>Stops for Fuel, Rest, Food, Shopping, Sightseeing</a:t>
            </a:r>
          </a:p>
          <a:p>
            <a:endParaRPr lang="en-US" dirty="0">
              <a:latin typeface="Comic Sans MS" pitchFamily="66" charset="0"/>
            </a:endParaRPr>
          </a:p>
          <a:p>
            <a:r>
              <a:rPr lang="en-US" sz="2400" dirty="0">
                <a:latin typeface="Comic Sans MS" pitchFamily="66" charset="0"/>
              </a:rPr>
              <a:t>Remember…</a:t>
            </a:r>
          </a:p>
          <a:p>
            <a:r>
              <a:rPr lang="en-US" sz="2400" dirty="0">
                <a:latin typeface="Comic Sans MS" pitchFamily="66" charset="0"/>
              </a:rPr>
              <a:t>	</a:t>
            </a:r>
            <a:r>
              <a:rPr lang="en-US" sz="2400" b="1" u="sng" dirty="0">
                <a:latin typeface="Comic Sans MS" pitchFamily="66" charset="0"/>
              </a:rPr>
              <a:t>It’s about respecting each others’ time.</a:t>
            </a:r>
          </a:p>
        </p:txBody>
      </p:sp>
    </p:spTree>
    <p:extLst>
      <p:ext uri="{BB962C8B-B14F-4D97-AF65-F5344CB8AC3E}">
        <p14:creationId xmlns:p14="http://schemas.microsoft.com/office/powerpoint/2010/main" val="1040614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20E1A6-740B-4C23-A48D-94E6BFC6AA62}"/>
              </a:ext>
            </a:extLst>
          </p:cNvPr>
          <p:cNvSpPr>
            <a:spLocks noGrp="1"/>
          </p:cNvSpPr>
          <p:nvPr>
            <p:ph type="title"/>
          </p:nvPr>
        </p:nvSpPr>
        <p:spPr/>
        <p:txBody>
          <a:bodyPr/>
          <a:lstStyle/>
          <a:p>
            <a:r>
              <a:rPr lang="en-US" dirty="0"/>
              <a:t>Stops Along the Route</a:t>
            </a:r>
          </a:p>
        </p:txBody>
      </p:sp>
      <p:sp>
        <p:nvSpPr>
          <p:cNvPr id="4" name="Date Placeholder 3">
            <a:extLst>
              <a:ext uri="{FF2B5EF4-FFF2-40B4-BE49-F238E27FC236}">
                <a16:creationId xmlns:a16="http://schemas.microsoft.com/office/drawing/2014/main" id="{BE785741-E647-4D54-98BD-95838A93A9CC}"/>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42F051E2-639C-42BB-89FD-445FD0D9F192}"/>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5B9C6CFD-AEAE-4CA1-8FC7-79229DCF31C3}"/>
              </a:ext>
            </a:extLst>
          </p:cNvPr>
          <p:cNvSpPr>
            <a:spLocks noGrp="1"/>
          </p:cNvSpPr>
          <p:nvPr>
            <p:ph type="sldNum" sz="quarter" idx="12"/>
          </p:nvPr>
        </p:nvSpPr>
        <p:spPr/>
        <p:txBody>
          <a:bodyPr/>
          <a:lstStyle/>
          <a:p>
            <a:fld id="{B6F15528-21DE-4FAA-801E-634DDDAF4B2B}" type="slidenum">
              <a:rPr lang="en-US" smtClean="0"/>
              <a:pPr/>
              <a:t>47</a:t>
            </a:fld>
            <a:endParaRPr lang="en-US" dirty="0"/>
          </a:p>
        </p:txBody>
      </p:sp>
      <p:sp>
        <p:nvSpPr>
          <p:cNvPr id="7" name="TextBox 6">
            <a:extLst>
              <a:ext uri="{FF2B5EF4-FFF2-40B4-BE49-F238E27FC236}">
                <a16:creationId xmlns:a16="http://schemas.microsoft.com/office/drawing/2014/main" id="{26AB426D-5391-4DB6-BF48-7B35CC454416}"/>
              </a:ext>
            </a:extLst>
          </p:cNvPr>
          <p:cNvSpPr txBox="1"/>
          <p:nvPr/>
        </p:nvSpPr>
        <p:spPr>
          <a:xfrm>
            <a:off x="887673" y="1600200"/>
            <a:ext cx="7391400" cy="3231654"/>
          </a:xfrm>
          <a:prstGeom prst="rect">
            <a:avLst/>
          </a:prstGeom>
          <a:noFill/>
        </p:spPr>
        <p:txBody>
          <a:bodyPr wrap="square" rtlCol="0">
            <a:spAutoFit/>
          </a:bodyPr>
          <a:lstStyle/>
          <a:p>
            <a:r>
              <a:rPr lang="en-US" sz="2400" dirty="0">
                <a:latin typeface="Comic Sans MS" pitchFamily="66" charset="0"/>
              </a:rPr>
              <a:t>Stops for Fuel, Rest, Food, Shopping, Sightseeing</a:t>
            </a:r>
          </a:p>
          <a:p>
            <a:endParaRPr lang="en-US" dirty="0">
              <a:latin typeface="Comic Sans MS" pitchFamily="66" charset="0"/>
            </a:endParaRPr>
          </a:p>
          <a:p>
            <a:r>
              <a:rPr lang="en-US" sz="2400" dirty="0">
                <a:latin typeface="Comic Sans MS" pitchFamily="66" charset="0"/>
              </a:rPr>
              <a:t>Eating, hydrating</a:t>
            </a:r>
          </a:p>
          <a:p>
            <a:endParaRPr lang="en-US" sz="2400" dirty="0">
              <a:latin typeface="Comic Sans MS" pitchFamily="66" charset="0"/>
            </a:endParaRPr>
          </a:p>
          <a:p>
            <a:pPr marL="800100" lvl="1" indent="-342900">
              <a:buFont typeface="Wingdings" pitchFamily="2" charset="2"/>
              <a:buChar char="Ø"/>
            </a:pPr>
            <a:r>
              <a:rPr lang="en-US" sz="2400" dirty="0">
                <a:latin typeface="Comic Sans MS" pitchFamily="66" charset="0"/>
              </a:rPr>
              <a:t>Typically we will stop for breakfast, but other “meals” will consist of snacking along the way.</a:t>
            </a:r>
          </a:p>
          <a:p>
            <a:pPr marL="800100" lvl="1" indent="-342900">
              <a:buFont typeface="Wingdings" pitchFamily="2" charset="2"/>
              <a:buChar char="Ø"/>
            </a:pPr>
            <a:r>
              <a:rPr lang="en-US" sz="2400" dirty="0">
                <a:latin typeface="Comic Sans MS" pitchFamily="66" charset="0"/>
              </a:rPr>
              <a:t>Never pass up a chance to hydrate!</a:t>
            </a:r>
          </a:p>
          <a:p>
            <a:endParaRPr lang="en-US" dirty="0"/>
          </a:p>
        </p:txBody>
      </p:sp>
    </p:spTree>
    <p:extLst>
      <p:ext uri="{BB962C8B-B14F-4D97-AF65-F5344CB8AC3E}">
        <p14:creationId xmlns:p14="http://schemas.microsoft.com/office/powerpoint/2010/main" val="1969302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67E796-7D5D-4BA4-8F67-3809D9445D54}"/>
              </a:ext>
            </a:extLst>
          </p:cNvPr>
          <p:cNvSpPr>
            <a:spLocks noGrp="1"/>
          </p:cNvSpPr>
          <p:nvPr>
            <p:ph type="title"/>
          </p:nvPr>
        </p:nvSpPr>
        <p:spPr/>
        <p:txBody>
          <a:bodyPr/>
          <a:lstStyle/>
          <a:p>
            <a:r>
              <a:rPr lang="en-US" dirty="0"/>
              <a:t>Boredom</a:t>
            </a:r>
          </a:p>
        </p:txBody>
      </p:sp>
      <p:sp>
        <p:nvSpPr>
          <p:cNvPr id="4" name="Date Placeholder 3">
            <a:extLst>
              <a:ext uri="{FF2B5EF4-FFF2-40B4-BE49-F238E27FC236}">
                <a16:creationId xmlns:a16="http://schemas.microsoft.com/office/drawing/2014/main" id="{26C21943-2203-478E-82F1-BDD5CE3A2A28}"/>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8FA882CD-10D7-41C0-AAD4-A4CB212669B1}"/>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743A3543-801B-4BE6-B429-469A6BEBE0E5}"/>
              </a:ext>
            </a:extLst>
          </p:cNvPr>
          <p:cNvSpPr>
            <a:spLocks noGrp="1"/>
          </p:cNvSpPr>
          <p:nvPr>
            <p:ph type="sldNum" sz="quarter" idx="12"/>
          </p:nvPr>
        </p:nvSpPr>
        <p:spPr/>
        <p:txBody>
          <a:bodyPr/>
          <a:lstStyle/>
          <a:p>
            <a:fld id="{B6F15528-21DE-4FAA-801E-634DDDAF4B2B}" type="slidenum">
              <a:rPr lang="en-US" smtClean="0"/>
              <a:pPr/>
              <a:t>48</a:t>
            </a:fld>
            <a:endParaRPr lang="en-US" dirty="0"/>
          </a:p>
        </p:txBody>
      </p:sp>
      <p:sp>
        <p:nvSpPr>
          <p:cNvPr id="7" name="TextBox 6">
            <a:extLst>
              <a:ext uri="{FF2B5EF4-FFF2-40B4-BE49-F238E27FC236}">
                <a16:creationId xmlns:a16="http://schemas.microsoft.com/office/drawing/2014/main" id="{364D8447-A95C-4251-88D4-76F221FBAD89}"/>
              </a:ext>
            </a:extLst>
          </p:cNvPr>
          <p:cNvSpPr txBox="1"/>
          <p:nvPr/>
        </p:nvSpPr>
        <p:spPr>
          <a:xfrm>
            <a:off x="876300" y="1600200"/>
            <a:ext cx="7391400" cy="3139321"/>
          </a:xfrm>
          <a:prstGeom prst="rect">
            <a:avLst/>
          </a:prstGeom>
          <a:noFill/>
        </p:spPr>
        <p:txBody>
          <a:bodyPr wrap="square" rtlCol="0">
            <a:spAutoFit/>
          </a:bodyPr>
          <a:lstStyle/>
          <a:p>
            <a:pPr algn="ctr"/>
            <a:r>
              <a:rPr lang="en-US" sz="2000" dirty="0">
                <a:latin typeface="Comic Sans MS" pitchFamily="66" charset="0"/>
              </a:rPr>
              <a:t>Fight boredom by</a:t>
            </a:r>
          </a:p>
          <a:p>
            <a:endParaRPr lang="en-US" sz="2000" dirty="0"/>
          </a:p>
          <a:p>
            <a:pPr marL="342900" indent="-342900">
              <a:buFont typeface="Wingdings" pitchFamily="2" charset="2"/>
              <a:buChar char="Ø"/>
            </a:pPr>
            <a:r>
              <a:rPr lang="en-US" sz="2000" dirty="0">
                <a:latin typeface="Comic Sans MS" pitchFamily="66" charset="0"/>
              </a:rPr>
              <a:t>Carrying a music player with your favorite music. </a:t>
            </a:r>
          </a:p>
          <a:p>
            <a:pPr marL="342900" indent="-342900">
              <a:buFont typeface="Wingdings" pitchFamily="2" charset="2"/>
              <a:buChar char="Ø"/>
            </a:pPr>
            <a:r>
              <a:rPr lang="en-US" sz="2000" dirty="0">
                <a:latin typeface="Comic Sans MS" pitchFamily="66" charset="0"/>
              </a:rPr>
              <a:t>Singing out loud.</a:t>
            </a:r>
          </a:p>
          <a:p>
            <a:pPr marL="342900" indent="-342900">
              <a:buFont typeface="Wingdings" pitchFamily="2" charset="2"/>
              <a:buChar char="Ø"/>
            </a:pPr>
            <a:r>
              <a:rPr lang="en-US" sz="2000" dirty="0">
                <a:latin typeface="Comic Sans MS" pitchFamily="66" charset="0"/>
              </a:rPr>
              <a:t>Stocking up your tank bag with a supply of tart candies. A sour lemon drop will shock your senses and keep you going another twenty miles.</a:t>
            </a:r>
          </a:p>
          <a:p>
            <a:pPr marL="342900" indent="-342900">
              <a:buFont typeface="Wingdings" pitchFamily="2" charset="2"/>
              <a:buChar char="Ø"/>
            </a:pPr>
            <a:r>
              <a:rPr lang="en-US" sz="2000" dirty="0">
                <a:latin typeface="Comic Sans MS" pitchFamily="66" charset="0"/>
              </a:rPr>
              <a:t>Do not push yourself to the point drowsiness sets in, even slightly!</a:t>
            </a:r>
          </a:p>
          <a:p>
            <a:endParaRPr lang="en-US" dirty="0"/>
          </a:p>
        </p:txBody>
      </p:sp>
    </p:spTree>
    <p:extLst>
      <p:ext uri="{BB962C8B-B14F-4D97-AF65-F5344CB8AC3E}">
        <p14:creationId xmlns:p14="http://schemas.microsoft.com/office/powerpoint/2010/main" val="266462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solidFill>
                  <a:schemeClr val="bg1">
                    <a:lumMod val="65000"/>
                  </a:schemeClr>
                </a:solidFill>
                <a:latin typeface="Comic Sans MS" pitchFamily="66" charset="0"/>
              </a:rPr>
              <a:t>Introduction</a:t>
            </a:r>
          </a:p>
          <a:p>
            <a:pPr marL="742950" indent="-742950">
              <a:buFont typeface="+mj-lt"/>
              <a:buAutoNum type="arabicPeriod"/>
            </a:pPr>
            <a:r>
              <a:rPr lang="en-US" sz="4000" dirty="0">
                <a:solidFill>
                  <a:schemeClr val="bg1">
                    <a:lumMod val="65000"/>
                  </a:schemeClr>
                </a:solidFill>
                <a:latin typeface="Comic Sans MS" pitchFamily="66" charset="0"/>
              </a:rPr>
              <a:t>Before the Ride</a:t>
            </a:r>
          </a:p>
          <a:p>
            <a:pPr marL="742950" indent="-742950">
              <a:buFont typeface="+mj-lt"/>
              <a:buAutoNum type="arabicPeriod"/>
            </a:pPr>
            <a:r>
              <a:rPr lang="en-US" sz="4000" dirty="0">
                <a:solidFill>
                  <a:schemeClr val="bg1">
                    <a:lumMod val="65000"/>
                  </a:schemeClr>
                </a:solidFill>
                <a:latin typeface="Comic Sans MS" pitchFamily="66" charset="0"/>
              </a:rPr>
              <a:t>The Ride</a:t>
            </a:r>
          </a:p>
          <a:p>
            <a:pPr marL="742950" indent="-742950">
              <a:buFont typeface="+mj-lt"/>
              <a:buAutoNum type="arabicPeriod"/>
            </a:pPr>
            <a:r>
              <a:rPr lang="en-US" sz="4000" dirty="0">
                <a:latin typeface="Comic Sans MS" pitchFamily="66" charset="0"/>
              </a:rPr>
              <a:t>The Destination</a:t>
            </a:r>
          </a:p>
          <a:p>
            <a:pPr marL="742950" indent="-742950">
              <a:buFont typeface="+mj-lt"/>
              <a:buAutoNum type="arabicPeriod"/>
            </a:pPr>
            <a:r>
              <a:rPr lang="en-US" sz="4000" dirty="0">
                <a:solidFill>
                  <a:schemeClr val="bg1">
                    <a:lumMod val="65000"/>
                  </a:schemeClr>
                </a:solidFill>
                <a:latin typeface="Comic Sans MS" pitchFamily="66" charset="0"/>
              </a:rPr>
              <a:t>The Ride Home</a:t>
            </a:r>
          </a:p>
          <a:p>
            <a:pPr marL="742950" indent="-742950">
              <a:buFont typeface="+mj-lt"/>
              <a:buAutoNum type="arabicPeriod"/>
            </a:pPr>
            <a:r>
              <a:rPr lang="en-US" sz="4000" dirty="0">
                <a:solidFill>
                  <a:schemeClr val="bg1">
                    <a:lumMod val="65000"/>
                  </a:schemeClr>
                </a:solidFill>
                <a:latin typeface="Comic Sans MS" pitchFamily="66" charset="0"/>
              </a:rPr>
              <a:t>After the Ride</a:t>
            </a:r>
          </a:p>
        </p:txBody>
      </p:sp>
      <p:sp>
        <p:nvSpPr>
          <p:cNvPr id="4" name="Date Placeholder 3">
            <a:extLst>
              <a:ext uri="{FF2B5EF4-FFF2-40B4-BE49-F238E27FC236}">
                <a16:creationId xmlns:a16="http://schemas.microsoft.com/office/drawing/2014/main" id="{B1E5B44A-BA54-4822-A318-90EB58E7F3F0}"/>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A779525F-1017-4B69-8DA5-465004E848F8}"/>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49</a:t>
            </a:fld>
            <a:endParaRPr lang="en-US"/>
          </a:p>
        </p:txBody>
      </p:sp>
      <p:sp>
        <p:nvSpPr>
          <p:cNvPr id="9" name="Title 8">
            <a:extLst>
              <a:ext uri="{FF2B5EF4-FFF2-40B4-BE49-F238E27FC236}">
                <a16:creationId xmlns:a16="http://schemas.microsoft.com/office/drawing/2014/main" id="{B3FD6D8D-7DCF-4646-91F7-7246A5B397F9}"/>
              </a:ext>
            </a:extLst>
          </p:cNvPr>
          <p:cNvSpPr>
            <a:spLocks noGrp="1"/>
          </p:cNvSpPr>
          <p:nvPr>
            <p:ph type="title"/>
          </p:nvPr>
        </p:nvSpPr>
        <p:spPr/>
        <p:txBody>
          <a:bodyPr/>
          <a:lstStyle/>
          <a:p>
            <a:r>
              <a:rPr lang="en-US" dirty="0"/>
              <a:t>Formation 201 Structure</a:t>
            </a:r>
          </a:p>
        </p:txBody>
      </p:sp>
    </p:spTree>
    <p:extLst>
      <p:ext uri="{BB962C8B-B14F-4D97-AF65-F5344CB8AC3E}">
        <p14:creationId xmlns:p14="http://schemas.microsoft.com/office/powerpoint/2010/main" val="4156313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6575946" y="6316685"/>
            <a:ext cx="2133600" cy="365125"/>
          </a:xfrm>
        </p:spPr>
        <p:txBody>
          <a:bodyPr/>
          <a:lstStyle/>
          <a:p>
            <a:fld id="{B6F15528-21DE-4FAA-801E-634DDDAF4B2B}" type="slidenum">
              <a:rPr lang="en-US" smtClean="0"/>
              <a:pPr/>
              <a:t>5</a:t>
            </a:fld>
            <a:endParaRPr lang="en-US"/>
          </a:p>
        </p:txBody>
      </p:sp>
      <p:sp>
        <p:nvSpPr>
          <p:cNvPr id="4" name="TextBox 3"/>
          <p:cNvSpPr txBox="1"/>
          <p:nvPr/>
        </p:nvSpPr>
        <p:spPr>
          <a:xfrm>
            <a:off x="1066800" y="1578401"/>
            <a:ext cx="7239000" cy="830997"/>
          </a:xfrm>
          <a:prstGeom prst="rect">
            <a:avLst/>
          </a:prstGeom>
          <a:noFill/>
          <a:effectLst>
            <a:softEdge rad="317500"/>
          </a:effectLst>
        </p:spPr>
        <p:txBody>
          <a:bodyPr wrap="square" rtlCol="0">
            <a:spAutoFit/>
          </a:bodyPr>
          <a:lstStyle/>
          <a:p>
            <a:pPr algn="ctr"/>
            <a:r>
              <a:rPr lang="en-US" sz="4800" dirty="0">
                <a:solidFill>
                  <a:schemeClr val="bg1">
                    <a:lumMod val="75000"/>
                  </a:schemeClr>
                </a:solidFill>
                <a:latin typeface="Comic Sans MS" pitchFamily="66" charset="0"/>
              </a:rPr>
              <a:t>Am I talking to you?</a:t>
            </a:r>
          </a:p>
        </p:txBody>
      </p:sp>
      <p:sp>
        <p:nvSpPr>
          <p:cNvPr id="9" name="TextBox 8"/>
          <p:cNvSpPr txBox="1"/>
          <p:nvPr/>
        </p:nvSpPr>
        <p:spPr>
          <a:xfrm>
            <a:off x="1054100" y="2667000"/>
            <a:ext cx="7239000" cy="1569660"/>
          </a:xfrm>
          <a:prstGeom prst="rect">
            <a:avLst/>
          </a:prstGeom>
          <a:noFill/>
          <a:effectLst>
            <a:softEdge rad="317500"/>
          </a:effectLst>
        </p:spPr>
        <p:txBody>
          <a:bodyPr wrap="square" rtlCol="0">
            <a:spAutoFit/>
          </a:bodyPr>
          <a:lstStyle/>
          <a:p>
            <a:pPr algn="ctr"/>
            <a:r>
              <a:rPr lang="en-US" sz="4800" dirty="0">
                <a:latin typeface="Comic Sans MS" pitchFamily="66" charset="0"/>
              </a:rPr>
              <a:t>Yeah, I might be talking to you…</a:t>
            </a:r>
          </a:p>
        </p:txBody>
      </p:sp>
      <p:sp>
        <p:nvSpPr>
          <p:cNvPr id="2" name="Date Placeholder 1">
            <a:extLst>
              <a:ext uri="{FF2B5EF4-FFF2-40B4-BE49-F238E27FC236}">
                <a16:creationId xmlns:a16="http://schemas.microsoft.com/office/drawing/2014/main" id="{5C272674-1746-4EC7-916E-14DEED4142E7}"/>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B0542332-8C51-4081-929D-D7D3F3E36380}"/>
              </a:ext>
            </a:extLst>
          </p:cNvPr>
          <p:cNvSpPr>
            <a:spLocks noGrp="1"/>
          </p:cNvSpPr>
          <p:nvPr>
            <p:ph type="ftr" sz="quarter" idx="3"/>
          </p:nvPr>
        </p:nvSpPr>
        <p:spPr/>
        <p:txBody>
          <a:bodyPr/>
          <a:lstStyle/>
          <a:p>
            <a:r>
              <a:rPr lang="en-US">
                <a:latin typeface="Comic Sans MS" pitchFamily="66" charset="0"/>
              </a:rPr>
              <a:t>Biggs Chapter North San Diego County H.O.G.</a:t>
            </a:r>
            <a:endParaRPr lang="en-US" dirty="0"/>
          </a:p>
        </p:txBody>
      </p:sp>
      <p:sp>
        <p:nvSpPr>
          <p:cNvPr id="12" name="Title 5">
            <a:extLst>
              <a:ext uri="{FF2B5EF4-FFF2-40B4-BE49-F238E27FC236}">
                <a16:creationId xmlns:a16="http://schemas.microsoft.com/office/drawing/2014/main" id="{6F0DA106-BCCE-4E55-8836-8C8AEBEE6BBD}"/>
              </a:ext>
            </a:extLst>
          </p:cNvPr>
          <p:cNvSpPr>
            <a:spLocks noGrp="1"/>
          </p:cNvSpPr>
          <p:nvPr>
            <p:ph type="title"/>
          </p:nvPr>
        </p:nvSpPr>
        <p:spPr>
          <a:xfrm>
            <a:off x="2057400" y="176190"/>
            <a:ext cx="6400800" cy="1066800"/>
          </a:xfrm>
        </p:spPr>
        <p:txBody>
          <a:bodyPr/>
          <a:lstStyle/>
          <a:p>
            <a:r>
              <a:rPr lang="en-US" dirty="0"/>
              <a:t>Introduction</a:t>
            </a:r>
          </a:p>
        </p:txBody>
      </p:sp>
    </p:spTree>
    <p:extLst>
      <p:ext uri="{BB962C8B-B14F-4D97-AF65-F5344CB8AC3E}">
        <p14:creationId xmlns:p14="http://schemas.microsoft.com/office/powerpoint/2010/main" val="3827655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CE2D28-68B5-49CA-AA77-EFE09AB8F7B1}"/>
              </a:ext>
            </a:extLst>
          </p:cNvPr>
          <p:cNvSpPr>
            <a:spLocks noGrp="1"/>
          </p:cNvSpPr>
          <p:nvPr>
            <p:ph type="title"/>
          </p:nvPr>
        </p:nvSpPr>
        <p:spPr/>
        <p:txBody>
          <a:bodyPr/>
          <a:lstStyle/>
          <a:p>
            <a:r>
              <a:rPr lang="en-US" dirty="0"/>
              <a:t>Day Rides at the Destination</a:t>
            </a:r>
          </a:p>
        </p:txBody>
      </p:sp>
      <p:sp>
        <p:nvSpPr>
          <p:cNvPr id="4" name="Date Placeholder 3">
            <a:extLst>
              <a:ext uri="{FF2B5EF4-FFF2-40B4-BE49-F238E27FC236}">
                <a16:creationId xmlns:a16="http://schemas.microsoft.com/office/drawing/2014/main" id="{40F91165-1327-4B41-BDE4-FEC10983BBD8}"/>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894BDC12-E9DF-4030-AE27-874B3A9AC566}"/>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79A48E6D-8425-4F98-B585-453920B633E3}"/>
              </a:ext>
            </a:extLst>
          </p:cNvPr>
          <p:cNvSpPr>
            <a:spLocks noGrp="1"/>
          </p:cNvSpPr>
          <p:nvPr>
            <p:ph type="sldNum" sz="quarter" idx="12"/>
          </p:nvPr>
        </p:nvSpPr>
        <p:spPr/>
        <p:txBody>
          <a:bodyPr/>
          <a:lstStyle/>
          <a:p>
            <a:fld id="{B6F15528-21DE-4FAA-801E-634DDDAF4B2B}" type="slidenum">
              <a:rPr lang="en-US" smtClean="0"/>
              <a:pPr/>
              <a:t>50</a:t>
            </a:fld>
            <a:endParaRPr lang="en-US" dirty="0"/>
          </a:p>
        </p:txBody>
      </p:sp>
      <p:sp>
        <p:nvSpPr>
          <p:cNvPr id="7" name="TextBox 6">
            <a:extLst>
              <a:ext uri="{FF2B5EF4-FFF2-40B4-BE49-F238E27FC236}">
                <a16:creationId xmlns:a16="http://schemas.microsoft.com/office/drawing/2014/main" id="{22636993-7C0A-424E-B015-A822A72CB213}"/>
              </a:ext>
            </a:extLst>
          </p:cNvPr>
          <p:cNvSpPr txBox="1"/>
          <p:nvPr/>
        </p:nvSpPr>
        <p:spPr>
          <a:xfrm>
            <a:off x="737755" y="1630739"/>
            <a:ext cx="7620000" cy="3323987"/>
          </a:xfrm>
          <a:prstGeom prst="rect">
            <a:avLst/>
          </a:prstGeom>
          <a:noFill/>
        </p:spPr>
        <p:txBody>
          <a:bodyPr wrap="square" rtlCol="0">
            <a:spAutoFit/>
          </a:bodyPr>
          <a:lstStyle/>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Check packet and decide what you want to do.</a:t>
            </a:r>
          </a:p>
          <a:p>
            <a:pPr marL="342900" indent="-342900">
              <a:buFont typeface="Wingdings" pitchFamily="2" charset="2"/>
              <a:buChar char="Ø"/>
            </a:pPr>
            <a:r>
              <a:rPr lang="en-US" sz="2400" dirty="0">
                <a:latin typeface="Comic Sans MS" pitchFamily="66" charset="0"/>
              </a:rPr>
              <a:t>Fuel up the night before so you are ready to go in the morning.</a:t>
            </a:r>
            <a:endParaRPr lang="en-US" sz="2400" dirty="0">
              <a:solidFill>
                <a:srgbClr val="0070C0"/>
              </a:solidFill>
              <a:latin typeface="Comic Sans MS" pitchFamily="66" charset="0"/>
            </a:endParaRPr>
          </a:p>
          <a:p>
            <a:pPr marL="342900" indent="-342900">
              <a:buFont typeface="Wingdings" pitchFamily="2" charset="2"/>
              <a:buChar char="Ø"/>
            </a:pPr>
            <a:r>
              <a:rPr lang="en-US" sz="2400" dirty="0">
                <a:latin typeface="Comic Sans MS" pitchFamily="66" charset="0"/>
              </a:rPr>
              <a:t>You are free to go on any day ride you want, or venture out on your own.</a:t>
            </a:r>
          </a:p>
          <a:p>
            <a:pPr marL="342900" indent="-342900">
              <a:buFont typeface="Wingdings" pitchFamily="2" charset="2"/>
              <a:buChar char="Ø"/>
            </a:pPr>
            <a:r>
              <a:rPr lang="en-US" sz="2400" dirty="0">
                <a:latin typeface="Comic Sans MS" pitchFamily="66" charset="0"/>
              </a:rPr>
              <a:t>Day rides are generally led by a road guard, but might not have all three positions filled.</a:t>
            </a:r>
          </a:p>
          <a:p>
            <a:endParaRPr lang="en-US" dirty="0"/>
          </a:p>
        </p:txBody>
      </p:sp>
    </p:spTree>
    <p:extLst>
      <p:ext uri="{BB962C8B-B14F-4D97-AF65-F5344CB8AC3E}">
        <p14:creationId xmlns:p14="http://schemas.microsoft.com/office/powerpoint/2010/main" val="1658870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10BCAC-08C5-42C6-859E-7A790DEADEA8}"/>
              </a:ext>
            </a:extLst>
          </p:cNvPr>
          <p:cNvSpPr>
            <a:spLocks noGrp="1"/>
          </p:cNvSpPr>
          <p:nvPr>
            <p:ph type="title"/>
          </p:nvPr>
        </p:nvSpPr>
        <p:spPr/>
        <p:txBody>
          <a:bodyPr/>
          <a:lstStyle/>
          <a:p>
            <a:r>
              <a:rPr lang="en-US" dirty="0"/>
              <a:t>Alcohol</a:t>
            </a:r>
          </a:p>
        </p:txBody>
      </p:sp>
      <p:sp>
        <p:nvSpPr>
          <p:cNvPr id="4" name="Date Placeholder 3">
            <a:extLst>
              <a:ext uri="{FF2B5EF4-FFF2-40B4-BE49-F238E27FC236}">
                <a16:creationId xmlns:a16="http://schemas.microsoft.com/office/drawing/2014/main" id="{EA09E076-8DEA-4EC9-B32F-072AB664EAFB}"/>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1F4FCA81-D865-4B5F-A481-34B99B012B06}"/>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DB14CBD9-5F06-46AF-AD70-6BD605321161}"/>
              </a:ext>
            </a:extLst>
          </p:cNvPr>
          <p:cNvSpPr>
            <a:spLocks noGrp="1"/>
          </p:cNvSpPr>
          <p:nvPr>
            <p:ph type="sldNum" sz="quarter" idx="12"/>
          </p:nvPr>
        </p:nvSpPr>
        <p:spPr/>
        <p:txBody>
          <a:bodyPr/>
          <a:lstStyle/>
          <a:p>
            <a:fld id="{B6F15528-21DE-4FAA-801E-634DDDAF4B2B}" type="slidenum">
              <a:rPr lang="en-US" smtClean="0"/>
              <a:pPr/>
              <a:t>51</a:t>
            </a:fld>
            <a:endParaRPr lang="en-US" dirty="0"/>
          </a:p>
        </p:txBody>
      </p:sp>
      <p:sp>
        <p:nvSpPr>
          <p:cNvPr id="7" name="TextBox 6">
            <a:extLst>
              <a:ext uri="{FF2B5EF4-FFF2-40B4-BE49-F238E27FC236}">
                <a16:creationId xmlns:a16="http://schemas.microsoft.com/office/drawing/2014/main" id="{A4E64DF5-2143-4DAD-9242-4D1800C48332}"/>
              </a:ext>
            </a:extLst>
          </p:cNvPr>
          <p:cNvSpPr txBox="1"/>
          <p:nvPr/>
        </p:nvSpPr>
        <p:spPr>
          <a:xfrm>
            <a:off x="762000" y="1492240"/>
            <a:ext cx="7543800" cy="3046988"/>
          </a:xfrm>
          <a:prstGeom prst="rect">
            <a:avLst/>
          </a:prstGeom>
          <a:noFill/>
        </p:spPr>
        <p:txBody>
          <a:bodyPr wrap="square" rtlCol="0">
            <a:spAutoFit/>
          </a:bodyPr>
          <a:lstStyle/>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National HOG and our Chapter policies on alcohol remain in effect…You may not ride with us while under even the slightest effect of alcohol or any other substance that affects your ability to ride.</a:t>
            </a:r>
          </a:p>
          <a:p>
            <a:pPr marL="342900" indent="-342900">
              <a:buFont typeface="Wingdings" pitchFamily="2" charset="2"/>
              <a:buChar char="Ø"/>
            </a:pPr>
            <a:r>
              <a:rPr lang="en-US" sz="2400" dirty="0">
                <a:latin typeface="Comic Sans MS" pitchFamily="66" charset="0"/>
              </a:rPr>
              <a:t>Once at the destination, and motorcycles are secured for the night, you may imbibe at your own discretion.</a:t>
            </a:r>
          </a:p>
        </p:txBody>
      </p:sp>
      <p:sp>
        <p:nvSpPr>
          <p:cNvPr id="8" name="Down Arrow 7">
            <a:extLst>
              <a:ext uri="{FF2B5EF4-FFF2-40B4-BE49-F238E27FC236}">
                <a16:creationId xmlns:a16="http://schemas.microsoft.com/office/drawing/2014/main" id="{2B0E74DA-E413-43D8-A6BC-ADD29AA18311}"/>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11169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1000"/>
                                        <p:tgtEl>
                                          <p:spTgt spid="7">
                                            <p:txEl>
                                              <p:pRg st="2" end="2"/>
                                            </p:txEl>
                                          </p:spTgt>
                                        </p:tgtEl>
                                      </p:cBhvr>
                                    </p:animEffect>
                                  </p:childTnLst>
                                </p:cTn>
                              </p:par>
                            </p:childTnLst>
                          </p:cTn>
                        </p:par>
                        <p:par>
                          <p:cTn id="8" fill="hold">
                            <p:stCondLst>
                              <p:cond delay="1000"/>
                            </p:stCondLst>
                            <p:childTnLst>
                              <p:par>
                                <p:cTn id="9" presetID="1" presetClass="exit"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5B2F08-484D-497C-BA31-3CDC323FDD6D}"/>
              </a:ext>
            </a:extLst>
          </p:cNvPr>
          <p:cNvSpPr>
            <a:spLocks noGrp="1"/>
          </p:cNvSpPr>
          <p:nvPr>
            <p:ph type="title"/>
          </p:nvPr>
        </p:nvSpPr>
        <p:spPr/>
        <p:txBody>
          <a:bodyPr/>
          <a:lstStyle/>
          <a:p>
            <a:r>
              <a:rPr lang="en-US" dirty="0"/>
              <a:t>Common Courtesy at the Hotel</a:t>
            </a:r>
          </a:p>
        </p:txBody>
      </p:sp>
      <p:sp>
        <p:nvSpPr>
          <p:cNvPr id="4" name="Date Placeholder 3">
            <a:extLst>
              <a:ext uri="{FF2B5EF4-FFF2-40B4-BE49-F238E27FC236}">
                <a16:creationId xmlns:a16="http://schemas.microsoft.com/office/drawing/2014/main" id="{2197B188-DC99-4B76-A2FF-84B87C631C7A}"/>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AEB51AD9-2135-4711-856A-BEF76AFA963C}"/>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1A454D61-CF6D-4F4A-9098-23BD3883983F}"/>
              </a:ext>
            </a:extLst>
          </p:cNvPr>
          <p:cNvSpPr>
            <a:spLocks noGrp="1"/>
          </p:cNvSpPr>
          <p:nvPr>
            <p:ph type="sldNum" sz="quarter" idx="12"/>
          </p:nvPr>
        </p:nvSpPr>
        <p:spPr/>
        <p:txBody>
          <a:bodyPr/>
          <a:lstStyle/>
          <a:p>
            <a:fld id="{B6F15528-21DE-4FAA-801E-634DDDAF4B2B}" type="slidenum">
              <a:rPr lang="en-US" smtClean="0"/>
              <a:pPr/>
              <a:t>52</a:t>
            </a:fld>
            <a:endParaRPr lang="en-US" dirty="0"/>
          </a:p>
        </p:txBody>
      </p:sp>
      <p:sp>
        <p:nvSpPr>
          <p:cNvPr id="7" name="TextBox 6">
            <a:extLst>
              <a:ext uri="{FF2B5EF4-FFF2-40B4-BE49-F238E27FC236}">
                <a16:creationId xmlns:a16="http://schemas.microsoft.com/office/drawing/2014/main" id="{28EB828D-ACC4-4D45-ABFF-841BAAD96067}"/>
              </a:ext>
            </a:extLst>
          </p:cNvPr>
          <p:cNvSpPr txBox="1"/>
          <p:nvPr/>
        </p:nvSpPr>
        <p:spPr>
          <a:xfrm>
            <a:off x="762000" y="1492240"/>
            <a:ext cx="7543800" cy="3785652"/>
          </a:xfrm>
          <a:prstGeom prst="rect">
            <a:avLst/>
          </a:prstGeom>
          <a:noFill/>
        </p:spPr>
        <p:txBody>
          <a:bodyPr wrap="square" rtlCol="0">
            <a:spAutoFit/>
          </a:bodyPr>
          <a:lstStyle/>
          <a:p>
            <a:pPr algn="ctr"/>
            <a:r>
              <a:rPr lang="en-US" sz="2400" dirty="0">
                <a:latin typeface="Comic Sans MS" pitchFamily="66" charset="0"/>
              </a:rPr>
              <a:t>(The reason we always get invited back)</a:t>
            </a:r>
          </a:p>
          <a:p>
            <a:endParaRPr lang="en-US" sz="2400" dirty="0">
              <a:latin typeface="Comic Sans MS" pitchFamily="66" charset="0"/>
            </a:endParaRPr>
          </a:p>
          <a:p>
            <a:r>
              <a:rPr lang="en-US" sz="2400" dirty="0">
                <a:latin typeface="Comic Sans MS" pitchFamily="66" charset="0"/>
              </a:rPr>
              <a:t>We respect the hotel, the hotel staff, and other guests.</a:t>
            </a:r>
          </a:p>
          <a:p>
            <a:r>
              <a:rPr lang="en-US" sz="2400" dirty="0">
                <a:latin typeface="Comic Sans MS" pitchFamily="66" charset="0"/>
              </a:rPr>
              <a:t>Examples:  </a:t>
            </a:r>
          </a:p>
          <a:p>
            <a:pPr marL="800100" lvl="1" indent="-342900">
              <a:buFont typeface="Wingdings" pitchFamily="2" charset="2"/>
              <a:buChar char="Ø"/>
            </a:pPr>
            <a:r>
              <a:rPr lang="en-US" sz="2400" dirty="0">
                <a:latin typeface="Comic Sans MS" pitchFamily="66" charset="0"/>
              </a:rPr>
              <a:t>We don’t use towels to clean an oil spill or our bikes.</a:t>
            </a:r>
          </a:p>
          <a:p>
            <a:pPr marL="800100" lvl="1" indent="-342900">
              <a:buFont typeface="Wingdings" pitchFamily="2" charset="2"/>
              <a:buChar char="Ø"/>
            </a:pPr>
            <a:r>
              <a:rPr lang="en-US" sz="2400" dirty="0">
                <a:latin typeface="Comic Sans MS" pitchFamily="66" charset="0"/>
              </a:rPr>
              <a:t>We don’t abuse the front desk staff.  </a:t>
            </a:r>
          </a:p>
          <a:p>
            <a:pPr marL="800100" lvl="1" indent="-342900">
              <a:buFont typeface="Wingdings" pitchFamily="2" charset="2"/>
              <a:buChar char="Ø"/>
            </a:pPr>
            <a:r>
              <a:rPr lang="en-US" sz="2400" dirty="0">
                <a:latin typeface="Comic Sans MS" pitchFamily="66" charset="0"/>
              </a:rPr>
              <a:t>We don’t warm up our engines in front of guest rooms. </a:t>
            </a:r>
          </a:p>
        </p:txBody>
      </p:sp>
      <p:sp>
        <p:nvSpPr>
          <p:cNvPr id="8" name="Down Arrow 7">
            <a:extLst>
              <a:ext uri="{FF2B5EF4-FFF2-40B4-BE49-F238E27FC236}">
                <a16:creationId xmlns:a16="http://schemas.microsoft.com/office/drawing/2014/main" id="{F80B094D-A25E-4D6F-A4A6-CD643F417EC4}"/>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0451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10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10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fade">
                                      <p:cBhvr>
                                        <p:cTn id="17" dur="1000"/>
                                        <p:tgtEl>
                                          <p:spTgt spid="7">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1000"/>
                                        <p:tgtEl>
                                          <p:spTgt spid="7">
                                            <p:txEl>
                                              <p:pRg st="6" end="6"/>
                                            </p:txEl>
                                          </p:spTgt>
                                        </p:tgtEl>
                                      </p:cBhvr>
                                    </p:animEffect>
                                  </p:childTnLst>
                                </p:cTn>
                              </p:par>
                            </p:childTnLst>
                          </p:cTn>
                        </p:par>
                        <p:par>
                          <p:cTn id="23" fill="hold">
                            <p:stCondLst>
                              <p:cond delay="1000"/>
                            </p:stCondLst>
                            <p:childTnLst>
                              <p:par>
                                <p:cTn id="24" presetID="1" presetClass="exit"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C8648E-FFF6-4456-BF15-BFCC62571966}"/>
              </a:ext>
            </a:extLst>
          </p:cNvPr>
          <p:cNvSpPr>
            <a:spLocks noGrp="1"/>
          </p:cNvSpPr>
          <p:nvPr>
            <p:ph type="title"/>
          </p:nvPr>
        </p:nvSpPr>
        <p:spPr/>
        <p:txBody>
          <a:bodyPr/>
          <a:lstStyle/>
          <a:p>
            <a:r>
              <a:rPr lang="en-US" dirty="0"/>
              <a:t>Keeping in Touch</a:t>
            </a:r>
          </a:p>
        </p:txBody>
      </p:sp>
      <p:sp>
        <p:nvSpPr>
          <p:cNvPr id="4" name="Date Placeholder 3">
            <a:extLst>
              <a:ext uri="{FF2B5EF4-FFF2-40B4-BE49-F238E27FC236}">
                <a16:creationId xmlns:a16="http://schemas.microsoft.com/office/drawing/2014/main" id="{601BC8AA-3B4D-4DFE-8711-5F61993957E9}"/>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9A4FD6EF-554E-47AF-8B54-99841354F4E3}"/>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7F3872D5-DAF1-40C2-B985-FB2F38D34A43}"/>
              </a:ext>
            </a:extLst>
          </p:cNvPr>
          <p:cNvSpPr>
            <a:spLocks noGrp="1"/>
          </p:cNvSpPr>
          <p:nvPr>
            <p:ph type="sldNum" sz="quarter" idx="12"/>
          </p:nvPr>
        </p:nvSpPr>
        <p:spPr/>
        <p:txBody>
          <a:bodyPr/>
          <a:lstStyle/>
          <a:p>
            <a:fld id="{B6F15528-21DE-4FAA-801E-634DDDAF4B2B}" type="slidenum">
              <a:rPr lang="en-US" smtClean="0"/>
              <a:pPr/>
              <a:t>53</a:t>
            </a:fld>
            <a:endParaRPr lang="en-US" dirty="0"/>
          </a:p>
        </p:txBody>
      </p:sp>
      <p:sp>
        <p:nvSpPr>
          <p:cNvPr id="7" name="TextBox 6">
            <a:extLst>
              <a:ext uri="{FF2B5EF4-FFF2-40B4-BE49-F238E27FC236}">
                <a16:creationId xmlns:a16="http://schemas.microsoft.com/office/drawing/2014/main" id="{135B547D-96D6-484F-91AC-76B765733D8B}"/>
              </a:ext>
            </a:extLst>
          </p:cNvPr>
          <p:cNvSpPr txBox="1"/>
          <p:nvPr/>
        </p:nvSpPr>
        <p:spPr>
          <a:xfrm>
            <a:off x="733301" y="1387848"/>
            <a:ext cx="7696200" cy="2677656"/>
          </a:xfrm>
          <a:prstGeom prst="rect">
            <a:avLst/>
          </a:prstGeom>
          <a:noFill/>
        </p:spPr>
        <p:txBody>
          <a:bodyPr wrap="square" rtlCol="0">
            <a:spAutoFit/>
          </a:bodyPr>
          <a:lstStyle/>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Members will typically tend to gather around the pool, lobby or similar convenient location.  This is where plans for meals, day rides and the ride home are usually discussed.</a:t>
            </a:r>
          </a:p>
          <a:p>
            <a:pPr marL="342900" indent="-342900">
              <a:buFont typeface="Wingdings" pitchFamily="2" charset="2"/>
              <a:buChar char="Ø"/>
            </a:pPr>
            <a:r>
              <a:rPr lang="en-US" sz="2400" dirty="0">
                <a:latin typeface="Comic Sans MS" pitchFamily="66" charset="0"/>
              </a:rPr>
              <a:t>Use your cell phone.  (Remember when we asked for your cell phone number?)</a:t>
            </a:r>
          </a:p>
        </p:txBody>
      </p:sp>
      <p:pic>
        <p:nvPicPr>
          <p:cNvPr id="8" name="Picture 137" descr="http://3.bp.blogspot.com/-w016y-WcBmc/UCCjCUPCRkI/AAAAAAAAESk/urISklKko1c/s1600/tin-can-phone.jpg">
            <a:hlinkClick r:id="rId2"/>
            <a:extLst>
              <a:ext uri="{FF2B5EF4-FFF2-40B4-BE49-F238E27FC236}">
                <a16:creationId xmlns:a16="http://schemas.microsoft.com/office/drawing/2014/main" id="{CA135ED5-CA8A-4E8E-A0F1-5ECC35286C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398377"/>
            <a:ext cx="3295650" cy="2023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233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solidFill>
                  <a:schemeClr val="bg1">
                    <a:lumMod val="65000"/>
                  </a:schemeClr>
                </a:solidFill>
                <a:latin typeface="Comic Sans MS" pitchFamily="66" charset="0"/>
              </a:rPr>
              <a:t>Introduction</a:t>
            </a:r>
          </a:p>
          <a:p>
            <a:pPr marL="742950" indent="-742950">
              <a:buFont typeface="+mj-lt"/>
              <a:buAutoNum type="arabicPeriod"/>
            </a:pPr>
            <a:r>
              <a:rPr lang="en-US" sz="4000" dirty="0">
                <a:solidFill>
                  <a:schemeClr val="bg1">
                    <a:lumMod val="65000"/>
                  </a:schemeClr>
                </a:solidFill>
                <a:latin typeface="Comic Sans MS" pitchFamily="66" charset="0"/>
              </a:rPr>
              <a:t>Before the Ride</a:t>
            </a:r>
          </a:p>
          <a:p>
            <a:pPr marL="742950" indent="-742950">
              <a:buFont typeface="+mj-lt"/>
              <a:buAutoNum type="arabicPeriod"/>
            </a:pPr>
            <a:r>
              <a:rPr lang="en-US" sz="4000" dirty="0">
                <a:solidFill>
                  <a:schemeClr val="bg1">
                    <a:lumMod val="65000"/>
                  </a:schemeClr>
                </a:solidFill>
                <a:latin typeface="Comic Sans MS" pitchFamily="66" charset="0"/>
              </a:rPr>
              <a:t>The Ride</a:t>
            </a:r>
          </a:p>
          <a:p>
            <a:pPr marL="742950" indent="-742950">
              <a:buFont typeface="+mj-lt"/>
              <a:buAutoNum type="arabicPeriod"/>
            </a:pPr>
            <a:r>
              <a:rPr lang="en-US" sz="4000" dirty="0">
                <a:solidFill>
                  <a:schemeClr val="bg1">
                    <a:lumMod val="65000"/>
                  </a:schemeClr>
                </a:solidFill>
                <a:latin typeface="Comic Sans MS" pitchFamily="66" charset="0"/>
              </a:rPr>
              <a:t>The Destination</a:t>
            </a:r>
          </a:p>
          <a:p>
            <a:pPr marL="742950" indent="-742950">
              <a:buFont typeface="+mj-lt"/>
              <a:buAutoNum type="arabicPeriod"/>
            </a:pPr>
            <a:r>
              <a:rPr lang="en-US" sz="4000" dirty="0">
                <a:latin typeface="Comic Sans MS" pitchFamily="66" charset="0"/>
              </a:rPr>
              <a:t>The Ride Home</a:t>
            </a:r>
          </a:p>
          <a:p>
            <a:pPr marL="742950" indent="-742950">
              <a:buFont typeface="+mj-lt"/>
              <a:buAutoNum type="arabicPeriod"/>
            </a:pPr>
            <a:r>
              <a:rPr lang="en-US" sz="4000" dirty="0">
                <a:solidFill>
                  <a:schemeClr val="bg1">
                    <a:lumMod val="65000"/>
                  </a:schemeClr>
                </a:solidFill>
                <a:latin typeface="Comic Sans MS" pitchFamily="66" charset="0"/>
              </a:rPr>
              <a:t>After the Ride</a:t>
            </a:r>
          </a:p>
        </p:txBody>
      </p:sp>
      <p:sp>
        <p:nvSpPr>
          <p:cNvPr id="4" name="Date Placeholder 3">
            <a:extLst>
              <a:ext uri="{FF2B5EF4-FFF2-40B4-BE49-F238E27FC236}">
                <a16:creationId xmlns:a16="http://schemas.microsoft.com/office/drawing/2014/main" id="{3C62F24A-0EE9-43A4-9B0E-F2309E6F482C}"/>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61F41C8B-3014-4708-A9D6-7D6D35703B37}"/>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54</a:t>
            </a:fld>
            <a:endParaRPr lang="en-US"/>
          </a:p>
        </p:txBody>
      </p:sp>
      <p:sp>
        <p:nvSpPr>
          <p:cNvPr id="9" name="Title 8">
            <a:extLst>
              <a:ext uri="{FF2B5EF4-FFF2-40B4-BE49-F238E27FC236}">
                <a16:creationId xmlns:a16="http://schemas.microsoft.com/office/drawing/2014/main" id="{0E9081E0-3AD0-43E7-8617-60EE937883CE}"/>
              </a:ext>
            </a:extLst>
          </p:cNvPr>
          <p:cNvSpPr>
            <a:spLocks noGrp="1"/>
          </p:cNvSpPr>
          <p:nvPr>
            <p:ph type="title"/>
          </p:nvPr>
        </p:nvSpPr>
        <p:spPr/>
        <p:txBody>
          <a:bodyPr/>
          <a:lstStyle/>
          <a:p>
            <a:r>
              <a:rPr lang="en-US" dirty="0"/>
              <a:t>Formation 201 Structure</a:t>
            </a:r>
          </a:p>
        </p:txBody>
      </p:sp>
    </p:spTree>
    <p:extLst>
      <p:ext uri="{BB962C8B-B14F-4D97-AF65-F5344CB8AC3E}">
        <p14:creationId xmlns:p14="http://schemas.microsoft.com/office/powerpoint/2010/main" val="4156313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AF1056-F8B0-412A-8FA0-1183234B0834}"/>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BF2677FB-4B74-44BD-BCA2-F6372E849CD7}"/>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3AC5D5C1-1854-41EF-A716-F36E0C9B98E1}"/>
              </a:ext>
            </a:extLst>
          </p:cNvPr>
          <p:cNvSpPr>
            <a:spLocks noGrp="1"/>
          </p:cNvSpPr>
          <p:nvPr>
            <p:ph type="sldNum" sz="quarter" idx="4"/>
          </p:nvPr>
        </p:nvSpPr>
        <p:spPr/>
        <p:txBody>
          <a:bodyPr/>
          <a:lstStyle/>
          <a:p>
            <a:fld id="{B6F15528-21DE-4FAA-801E-634DDDAF4B2B}" type="slidenum">
              <a:rPr lang="en-US" smtClean="0"/>
              <a:pPr/>
              <a:t>55</a:t>
            </a:fld>
            <a:endParaRPr lang="en-US" dirty="0"/>
          </a:p>
        </p:txBody>
      </p:sp>
      <p:sp>
        <p:nvSpPr>
          <p:cNvPr id="5" name="Title 4">
            <a:extLst>
              <a:ext uri="{FF2B5EF4-FFF2-40B4-BE49-F238E27FC236}">
                <a16:creationId xmlns:a16="http://schemas.microsoft.com/office/drawing/2014/main" id="{F7A152AF-7B69-40BD-9DB2-C0C964D81B78}"/>
              </a:ext>
            </a:extLst>
          </p:cNvPr>
          <p:cNvSpPr>
            <a:spLocks noGrp="1"/>
          </p:cNvSpPr>
          <p:nvPr>
            <p:ph type="title"/>
          </p:nvPr>
        </p:nvSpPr>
        <p:spPr/>
        <p:txBody>
          <a:bodyPr/>
          <a:lstStyle/>
          <a:p>
            <a:r>
              <a:rPr lang="en-US" dirty="0"/>
              <a:t>The Ride Home</a:t>
            </a:r>
          </a:p>
        </p:txBody>
      </p:sp>
      <p:sp>
        <p:nvSpPr>
          <p:cNvPr id="6" name="TextBox 5">
            <a:extLst>
              <a:ext uri="{FF2B5EF4-FFF2-40B4-BE49-F238E27FC236}">
                <a16:creationId xmlns:a16="http://schemas.microsoft.com/office/drawing/2014/main" id="{9D69AC2A-612A-479D-8928-97B3CD92CC9A}"/>
              </a:ext>
            </a:extLst>
          </p:cNvPr>
          <p:cNvSpPr txBox="1"/>
          <p:nvPr/>
        </p:nvSpPr>
        <p:spPr>
          <a:xfrm>
            <a:off x="762000" y="1367849"/>
            <a:ext cx="7620000" cy="3693319"/>
          </a:xfrm>
          <a:prstGeom prst="rect">
            <a:avLst/>
          </a:prstGeom>
          <a:noFill/>
        </p:spPr>
        <p:txBody>
          <a:bodyPr wrap="square" rtlCol="0">
            <a:spAutoFit/>
          </a:bodyPr>
          <a:lstStyle/>
          <a:p>
            <a:endParaRPr lang="en-US" sz="2400" dirty="0">
              <a:latin typeface="Comic Sans MS" pitchFamily="66" charset="0"/>
            </a:endParaRPr>
          </a:p>
          <a:p>
            <a:pPr marL="342900" indent="-342900">
              <a:buFont typeface="Wingdings" pitchFamily="2" charset="2"/>
              <a:buChar char="Ø"/>
            </a:pPr>
            <a:r>
              <a:rPr lang="en-US" sz="2400" dirty="0">
                <a:latin typeface="Comic Sans MS" pitchFamily="66" charset="0"/>
              </a:rPr>
              <a:t>Like day rides, group structures and their departure times are flexible.</a:t>
            </a:r>
          </a:p>
          <a:p>
            <a:pPr marL="342900" indent="-342900">
              <a:buFont typeface="Wingdings" pitchFamily="2" charset="2"/>
              <a:buChar char="Ø"/>
            </a:pPr>
            <a:r>
              <a:rPr lang="en-US" sz="2400" dirty="0">
                <a:latin typeface="Comic Sans MS" pitchFamily="66" charset="0"/>
              </a:rPr>
              <a:t>You are free to join any group, or ride home by yourself.</a:t>
            </a:r>
          </a:p>
          <a:p>
            <a:pPr marL="342900" indent="-342900">
              <a:buFont typeface="Wingdings" pitchFamily="2" charset="2"/>
              <a:buChar char="Ø"/>
            </a:pPr>
            <a:r>
              <a:rPr lang="en-US" sz="2400" dirty="0">
                <a:latin typeface="Comic Sans MS" pitchFamily="66" charset="0"/>
              </a:rPr>
              <a:t>Check with a road guard the night before regarding departure times.</a:t>
            </a:r>
          </a:p>
          <a:p>
            <a:pPr marL="342900" indent="-342900">
              <a:buFont typeface="Wingdings" pitchFamily="2" charset="2"/>
              <a:buChar char="Ø"/>
            </a:pPr>
            <a:r>
              <a:rPr lang="en-US" sz="2400" dirty="0">
                <a:latin typeface="Comic Sans MS" pitchFamily="66" charset="0"/>
              </a:rPr>
              <a:t>If you are not riding home with a group, please let LD coordinator or your group leader know. </a:t>
            </a:r>
          </a:p>
          <a:p>
            <a:endParaRPr lang="en-US" dirty="0"/>
          </a:p>
        </p:txBody>
      </p:sp>
    </p:spTree>
    <p:extLst>
      <p:ext uri="{BB962C8B-B14F-4D97-AF65-F5344CB8AC3E}">
        <p14:creationId xmlns:p14="http://schemas.microsoft.com/office/powerpoint/2010/main" val="2692684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447800"/>
            <a:ext cx="4876800" cy="3785652"/>
          </a:xfrm>
          <a:prstGeom prst="rect">
            <a:avLst/>
          </a:prstGeom>
          <a:noFill/>
        </p:spPr>
        <p:txBody>
          <a:bodyPr wrap="square" rtlCol="0">
            <a:spAutoFit/>
          </a:bodyPr>
          <a:lstStyle/>
          <a:p>
            <a:pPr marL="742950" indent="-742950">
              <a:buFont typeface="+mj-lt"/>
              <a:buAutoNum type="arabicPeriod"/>
            </a:pPr>
            <a:r>
              <a:rPr lang="en-US" sz="4000" dirty="0">
                <a:solidFill>
                  <a:schemeClr val="bg1">
                    <a:lumMod val="65000"/>
                  </a:schemeClr>
                </a:solidFill>
                <a:latin typeface="Comic Sans MS" pitchFamily="66" charset="0"/>
              </a:rPr>
              <a:t>Introduction</a:t>
            </a:r>
          </a:p>
          <a:p>
            <a:pPr marL="742950" indent="-742950">
              <a:buFont typeface="+mj-lt"/>
              <a:buAutoNum type="arabicPeriod"/>
            </a:pPr>
            <a:r>
              <a:rPr lang="en-US" sz="4000" dirty="0">
                <a:solidFill>
                  <a:schemeClr val="bg1">
                    <a:lumMod val="65000"/>
                  </a:schemeClr>
                </a:solidFill>
                <a:latin typeface="Comic Sans MS" pitchFamily="66" charset="0"/>
              </a:rPr>
              <a:t>Before the Ride</a:t>
            </a:r>
          </a:p>
          <a:p>
            <a:pPr marL="742950" indent="-742950">
              <a:buFont typeface="+mj-lt"/>
              <a:buAutoNum type="arabicPeriod"/>
            </a:pPr>
            <a:r>
              <a:rPr lang="en-US" sz="4000" dirty="0">
                <a:solidFill>
                  <a:schemeClr val="bg1">
                    <a:lumMod val="65000"/>
                  </a:schemeClr>
                </a:solidFill>
                <a:latin typeface="Comic Sans MS" pitchFamily="66" charset="0"/>
              </a:rPr>
              <a:t>The Ride</a:t>
            </a:r>
          </a:p>
          <a:p>
            <a:pPr marL="742950" indent="-742950">
              <a:buFont typeface="+mj-lt"/>
              <a:buAutoNum type="arabicPeriod"/>
            </a:pPr>
            <a:r>
              <a:rPr lang="en-US" sz="4000" dirty="0">
                <a:solidFill>
                  <a:schemeClr val="bg1">
                    <a:lumMod val="65000"/>
                  </a:schemeClr>
                </a:solidFill>
                <a:latin typeface="Comic Sans MS" pitchFamily="66" charset="0"/>
              </a:rPr>
              <a:t>The Destination</a:t>
            </a:r>
          </a:p>
          <a:p>
            <a:pPr marL="742950" indent="-742950">
              <a:buFont typeface="+mj-lt"/>
              <a:buAutoNum type="arabicPeriod"/>
            </a:pPr>
            <a:r>
              <a:rPr lang="en-US" sz="4000" dirty="0">
                <a:solidFill>
                  <a:schemeClr val="bg1">
                    <a:lumMod val="65000"/>
                  </a:schemeClr>
                </a:solidFill>
                <a:latin typeface="Comic Sans MS" pitchFamily="66" charset="0"/>
              </a:rPr>
              <a:t>The Ride Home</a:t>
            </a:r>
          </a:p>
          <a:p>
            <a:pPr marL="742950" indent="-742950">
              <a:buFont typeface="+mj-lt"/>
              <a:buAutoNum type="arabicPeriod"/>
            </a:pPr>
            <a:r>
              <a:rPr lang="en-US" sz="4000" dirty="0">
                <a:latin typeface="Comic Sans MS" pitchFamily="66" charset="0"/>
              </a:rPr>
              <a:t>After the Ride</a:t>
            </a:r>
          </a:p>
        </p:txBody>
      </p:sp>
      <p:sp>
        <p:nvSpPr>
          <p:cNvPr id="4" name="Date Placeholder 3">
            <a:extLst>
              <a:ext uri="{FF2B5EF4-FFF2-40B4-BE49-F238E27FC236}">
                <a16:creationId xmlns:a16="http://schemas.microsoft.com/office/drawing/2014/main" id="{F956ED1E-9E5E-41FD-B5AB-CFF14116F43D}"/>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53F1B129-0D39-4CD6-B4BA-BDDEE6C1EA00}"/>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56</a:t>
            </a:fld>
            <a:endParaRPr lang="en-US"/>
          </a:p>
        </p:txBody>
      </p:sp>
      <p:sp>
        <p:nvSpPr>
          <p:cNvPr id="9" name="Title 8">
            <a:extLst>
              <a:ext uri="{FF2B5EF4-FFF2-40B4-BE49-F238E27FC236}">
                <a16:creationId xmlns:a16="http://schemas.microsoft.com/office/drawing/2014/main" id="{A1DB70E0-6F94-4DAA-A271-2CD373D30B00}"/>
              </a:ext>
            </a:extLst>
          </p:cNvPr>
          <p:cNvSpPr>
            <a:spLocks noGrp="1"/>
          </p:cNvSpPr>
          <p:nvPr>
            <p:ph type="title"/>
          </p:nvPr>
        </p:nvSpPr>
        <p:spPr/>
        <p:txBody>
          <a:bodyPr/>
          <a:lstStyle/>
          <a:p>
            <a:r>
              <a:rPr lang="en-US" dirty="0"/>
              <a:t>Formation 201 Structure</a:t>
            </a:r>
          </a:p>
        </p:txBody>
      </p:sp>
    </p:spTree>
    <p:extLst>
      <p:ext uri="{BB962C8B-B14F-4D97-AF65-F5344CB8AC3E}">
        <p14:creationId xmlns:p14="http://schemas.microsoft.com/office/powerpoint/2010/main" val="4156313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D05DF-D248-45BE-B92A-F9B3101DDE6E}"/>
              </a:ext>
            </a:extLst>
          </p:cNvPr>
          <p:cNvSpPr>
            <a:spLocks noGrp="1"/>
          </p:cNvSpPr>
          <p:nvPr>
            <p:ph type="title"/>
          </p:nvPr>
        </p:nvSpPr>
        <p:spPr/>
        <p:txBody>
          <a:bodyPr/>
          <a:lstStyle/>
          <a:p>
            <a:r>
              <a:rPr lang="en-US" dirty="0"/>
              <a:t>Back at Home</a:t>
            </a:r>
          </a:p>
        </p:txBody>
      </p:sp>
      <p:sp>
        <p:nvSpPr>
          <p:cNvPr id="4" name="Date Placeholder 3">
            <a:extLst>
              <a:ext uri="{FF2B5EF4-FFF2-40B4-BE49-F238E27FC236}">
                <a16:creationId xmlns:a16="http://schemas.microsoft.com/office/drawing/2014/main" id="{8B8CB47F-143A-4D80-A671-2B9BB9D56DBE}"/>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F96B3154-B572-4580-AFDC-2F38F4CF6C7C}"/>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B31D32AB-158D-4178-B464-6E464F252B69}"/>
              </a:ext>
            </a:extLst>
          </p:cNvPr>
          <p:cNvSpPr>
            <a:spLocks noGrp="1"/>
          </p:cNvSpPr>
          <p:nvPr>
            <p:ph type="sldNum" sz="quarter" idx="12"/>
          </p:nvPr>
        </p:nvSpPr>
        <p:spPr/>
        <p:txBody>
          <a:bodyPr/>
          <a:lstStyle/>
          <a:p>
            <a:fld id="{B6F15528-21DE-4FAA-801E-634DDDAF4B2B}" type="slidenum">
              <a:rPr lang="en-US" smtClean="0"/>
              <a:pPr/>
              <a:t>57</a:t>
            </a:fld>
            <a:endParaRPr lang="en-US" dirty="0"/>
          </a:p>
        </p:txBody>
      </p:sp>
      <p:sp>
        <p:nvSpPr>
          <p:cNvPr id="8" name="TextBox 7">
            <a:extLst>
              <a:ext uri="{FF2B5EF4-FFF2-40B4-BE49-F238E27FC236}">
                <a16:creationId xmlns:a16="http://schemas.microsoft.com/office/drawing/2014/main" id="{7C7ECA74-52CF-4E3B-8D82-941E8C7C075F}"/>
              </a:ext>
            </a:extLst>
          </p:cNvPr>
          <p:cNvSpPr txBox="1"/>
          <p:nvPr/>
        </p:nvSpPr>
        <p:spPr>
          <a:xfrm>
            <a:off x="685800" y="1905000"/>
            <a:ext cx="7620000" cy="1200329"/>
          </a:xfrm>
          <a:prstGeom prst="rect">
            <a:avLst/>
          </a:prstGeom>
          <a:noFill/>
        </p:spPr>
        <p:txBody>
          <a:bodyPr wrap="square" rtlCol="0">
            <a:spAutoFit/>
          </a:bodyPr>
          <a:lstStyle/>
          <a:p>
            <a:pPr marL="342900" indent="-342900">
              <a:lnSpc>
                <a:spcPct val="200000"/>
              </a:lnSpc>
              <a:buFont typeface="Wingdings" pitchFamily="2" charset="2"/>
              <a:buChar char="Ø"/>
            </a:pPr>
            <a:r>
              <a:rPr lang="en-US" sz="2400" dirty="0">
                <a:latin typeface="Comic Sans MS" pitchFamily="66" charset="0"/>
              </a:rPr>
              <a:t>Provide feedback to long distance coordinator</a:t>
            </a:r>
          </a:p>
          <a:p>
            <a:pPr marL="342900" indent="-342900">
              <a:buFont typeface="Wingdings" pitchFamily="2" charset="2"/>
              <a:buChar char="Ø"/>
            </a:pPr>
            <a:r>
              <a:rPr lang="en-US" sz="2400" dirty="0">
                <a:latin typeface="Comic Sans MS" pitchFamily="66" charset="0"/>
              </a:rPr>
              <a:t>Book your next trip!</a:t>
            </a:r>
          </a:p>
        </p:txBody>
      </p:sp>
      <p:sp>
        <p:nvSpPr>
          <p:cNvPr id="9" name="Down Arrow 7">
            <a:extLst>
              <a:ext uri="{FF2B5EF4-FFF2-40B4-BE49-F238E27FC236}">
                <a16:creationId xmlns:a16="http://schemas.microsoft.com/office/drawing/2014/main" id="{0FC14928-8BD3-4B83-B211-50B5C7DEE82A}"/>
              </a:ext>
            </a:extLst>
          </p:cNvPr>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3937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childTnLst>
                          </p:cTn>
                        </p:par>
                        <p:par>
                          <p:cTn id="8" fill="hold">
                            <p:stCondLst>
                              <p:cond delay="1000"/>
                            </p:stCondLst>
                            <p:childTnLst>
                              <p:par>
                                <p:cTn id="9" presetID="1" presetClass="exit"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1D05DF-D248-45BE-B92A-F9B3101DDE6E}"/>
              </a:ext>
            </a:extLst>
          </p:cNvPr>
          <p:cNvSpPr>
            <a:spLocks noGrp="1"/>
          </p:cNvSpPr>
          <p:nvPr>
            <p:ph type="title"/>
          </p:nvPr>
        </p:nvSpPr>
        <p:spPr/>
        <p:txBody>
          <a:bodyPr/>
          <a:lstStyle/>
          <a:p>
            <a:r>
              <a:rPr lang="en-US" dirty="0"/>
              <a:t>Questions</a:t>
            </a:r>
          </a:p>
        </p:txBody>
      </p:sp>
      <p:sp>
        <p:nvSpPr>
          <p:cNvPr id="4" name="Date Placeholder 3">
            <a:extLst>
              <a:ext uri="{FF2B5EF4-FFF2-40B4-BE49-F238E27FC236}">
                <a16:creationId xmlns:a16="http://schemas.microsoft.com/office/drawing/2014/main" id="{8B8CB47F-143A-4D80-A671-2B9BB9D56DBE}"/>
              </a:ext>
            </a:extLst>
          </p:cNvPr>
          <p:cNvSpPr>
            <a:spLocks noGrp="1"/>
          </p:cNvSpPr>
          <p:nvPr>
            <p:ph type="dt" sz="half" idx="10"/>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F96B3154-B572-4580-AFDC-2F38F4CF6C7C}"/>
              </a:ext>
            </a:extLst>
          </p:cNvPr>
          <p:cNvSpPr>
            <a:spLocks noGrp="1"/>
          </p:cNvSpPr>
          <p:nvPr>
            <p:ph type="ftr" sz="quarter" idx="11"/>
          </p:nvPr>
        </p:nvSpPr>
        <p:spPr/>
        <p:txBody>
          <a:bodyPr/>
          <a:lstStyle/>
          <a:p>
            <a:r>
              <a:rPr lang="en-US"/>
              <a:t>Biggs Chapter North San Diego County H.O.G.</a:t>
            </a:r>
            <a:endParaRPr lang="en-US" dirty="0"/>
          </a:p>
        </p:txBody>
      </p:sp>
      <p:sp>
        <p:nvSpPr>
          <p:cNvPr id="6" name="Slide Number Placeholder 5">
            <a:extLst>
              <a:ext uri="{FF2B5EF4-FFF2-40B4-BE49-F238E27FC236}">
                <a16:creationId xmlns:a16="http://schemas.microsoft.com/office/drawing/2014/main" id="{B31D32AB-158D-4178-B464-6E464F252B69}"/>
              </a:ext>
            </a:extLst>
          </p:cNvPr>
          <p:cNvSpPr>
            <a:spLocks noGrp="1"/>
          </p:cNvSpPr>
          <p:nvPr>
            <p:ph type="sldNum" sz="quarter" idx="12"/>
          </p:nvPr>
        </p:nvSpPr>
        <p:spPr/>
        <p:txBody>
          <a:bodyPr/>
          <a:lstStyle/>
          <a:p>
            <a:fld id="{B6F15528-21DE-4FAA-801E-634DDDAF4B2B}" type="slidenum">
              <a:rPr lang="en-US" smtClean="0"/>
              <a:pPr/>
              <a:t>58</a:t>
            </a:fld>
            <a:endParaRPr lang="en-US" dirty="0"/>
          </a:p>
        </p:txBody>
      </p:sp>
      <p:pic>
        <p:nvPicPr>
          <p:cNvPr id="7" name="Picture 21" descr="http://1.bp.blogspot.com/-w1JwR-Btl8I/TZ4PyuipyhI/AAAAAAAAAOM/NhfGRoj67PM/s1600/teacher_clip_art.gif">
            <a:extLst>
              <a:ext uri="{FF2B5EF4-FFF2-40B4-BE49-F238E27FC236}">
                <a16:creationId xmlns:a16="http://schemas.microsoft.com/office/drawing/2014/main" id="{88A879C4-C8A7-423D-A45E-50CB8774B5F3}"/>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30513" y="2448719"/>
            <a:ext cx="35052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0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73C577-68B0-4D1F-8982-4788FFA97894}"/>
              </a:ext>
            </a:extLst>
          </p:cNvPr>
          <p:cNvSpPr>
            <a:spLocks noGrp="1"/>
          </p:cNvSpPr>
          <p:nvPr>
            <p:ph type="dt" sz="half" idx="2"/>
          </p:nvPr>
        </p:nvSpPr>
        <p:spPr/>
        <p:txBody>
          <a:bodyPr/>
          <a:lstStyle/>
          <a:p>
            <a:r>
              <a:rPr lang="en-US"/>
              <a:t>Formation 201</a:t>
            </a:r>
            <a:endParaRPr lang="en-US" dirty="0"/>
          </a:p>
        </p:txBody>
      </p:sp>
      <p:sp>
        <p:nvSpPr>
          <p:cNvPr id="3" name="Footer Placeholder 2">
            <a:extLst>
              <a:ext uri="{FF2B5EF4-FFF2-40B4-BE49-F238E27FC236}">
                <a16:creationId xmlns:a16="http://schemas.microsoft.com/office/drawing/2014/main" id="{8F772CDC-521F-43E1-B404-46E198A2E11B}"/>
              </a:ext>
            </a:extLst>
          </p:cNvPr>
          <p:cNvSpPr>
            <a:spLocks noGrp="1"/>
          </p:cNvSpPr>
          <p:nvPr>
            <p:ph type="ftr" sz="quarter" idx="3"/>
          </p:nvPr>
        </p:nvSpPr>
        <p:spPr/>
        <p:txBody>
          <a:bodyPr/>
          <a:lstStyle/>
          <a:p>
            <a:r>
              <a:rPr lang="en-US"/>
              <a:t>Biggs Chapter North San Diego County H.O.G.</a:t>
            </a:r>
            <a:endParaRPr lang="en-US" dirty="0"/>
          </a:p>
        </p:txBody>
      </p:sp>
      <p:sp>
        <p:nvSpPr>
          <p:cNvPr id="4" name="Slide Number Placeholder 3">
            <a:extLst>
              <a:ext uri="{FF2B5EF4-FFF2-40B4-BE49-F238E27FC236}">
                <a16:creationId xmlns:a16="http://schemas.microsoft.com/office/drawing/2014/main" id="{340ED5AA-71B6-44A3-904D-36043516841D}"/>
              </a:ext>
            </a:extLst>
          </p:cNvPr>
          <p:cNvSpPr>
            <a:spLocks noGrp="1"/>
          </p:cNvSpPr>
          <p:nvPr>
            <p:ph type="sldNum" sz="quarter" idx="4"/>
          </p:nvPr>
        </p:nvSpPr>
        <p:spPr/>
        <p:txBody>
          <a:bodyPr/>
          <a:lstStyle/>
          <a:p>
            <a:fld id="{B6F15528-21DE-4FAA-801E-634DDDAF4B2B}" type="slidenum">
              <a:rPr lang="en-US" smtClean="0"/>
              <a:pPr/>
              <a:t>59</a:t>
            </a:fld>
            <a:endParaRPr lang="en-US" dirty="0"/>
          </a:p>
        </p:txBody>
      </p:sp>
      <p:sp>
        <p:nvSpPr>
          <p:cNvPr id="5" name="Title 4">
            <a:extLst>
              <a:ext uri="{FF2B5EF4-FFF2-40B4-BE49-F238E27FC236}">
                <a16:creationId xmlns:a16="http://schemas.microsoft.com/office/drawing/2014/main" id="{9C39727B-401B-4C2E-A94F-E7F60AC68CB3}"/>
              </a:ext>
            </a:extLst>
          </p:cNvPr>
          <p:cNvSpPr>
            <a:spLocks noGrp="1"/>
          </p:cNvSpPr>
          <p:nvPr>
            <p:ph type="title"/>
          </p:nvPr>
        </p:nvSpPr>
        <p:spPr/>
        <p:txBody>
          <a:bodyPr/>
          <a:lstStyle/>
          <a:p>
            <a:r>
              <a:rPr lang="en-US" dirty="0"/>
              <a:t>The End</a:t>
            </a:r>
          </a:p>
        </p:txBody>
      </p:sp>
      <p:pic>
        <p:nvPicPr>
          <p:cNvPr id="6" name="Picture 13" descr="C:\Users\Owner\Documents\Documents\Safety\LD F-201\New Mexico 2010 232.JPG">
            <a:extLst>
              <a:ext uri="{FF2B5EF4-FFF2-40B4-BE49-F238E27FC236}">
                <a16:creationId xmlns:a16="http://schemas.microsoft.com/office/drawing/2014/main" id="{BB87314B-E8CC-4A7C-A586-AD97EDDB5B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100" y="1366603"/>
            <a:ext cx="6629400" cy="49717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373525-6AE6-4227-93BB-9189E267F86F}"/>
              </a:ext>
            </a:extLst>
          </p:cNvPr>
          <p:cNvSpPr txBox="1"/>
          <p:nvPr/>
        </p:nvSpPr>
        <p:spPr>
          <a:xfrm>
            <a:off x="2438400" y="1752600"/>
            <a:ext cx="5444836" cy="1200329"/>
          </a:xfrm>
          <a:prstGeom prst="rect">
            <a:avLst/>
          </a:prstGeom>
          <a:noFill/>
        </p:spPr>
        <p:txBody>
          <a:bodyPr wrap="square" rtlCol="0">
            <a:spAutoFit/>
          </a:bodyPr>
          <a:lstStyle/>
          <a:p>
            <a:pPr algn="ctr"/>
            <a:r>
              <a:rPr lang="en-US" sz="7200" i="1" dirty="0">
                <a:latin typeface="Comic Sans MS" pitchFamily="66" charset="0"/>
              </a:rPr>
              <a:t>Thank you!</a:t>
            </a:r>
          </a:p>
        </p:txBody>
      </p:sp>
    </p:spTree>
    <p:extLst>
      <p:ext uri="{BB962C8B-B14F-4D97-AF65-F5344CB8AC3E}">
        <p14:creationId xmlns:p14="http://schemas.microsoft.com/office/powerpoint/2010/main" val="38095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B42B3C-8FD4-4D74-AE83-5AAEC053F354}"/>
              </a:ext>
            </a:extLst>
          </p:cNvPr>
          <p:cNvSpPr>
            <a:spLocks noGrp="1"/>
          </p:cNvSpPr>
          <p:nvPr>
            <p:ph type="dt" sz="half" idx="2"/>
          </p:nvPr>
        </p:nvSpPr>
        <p:spPr/>
        <p:txBody>
          <a:bodyPr/>
          <a:lstStyle/>
          <a:p>
            <a:r>
              <a:rPr lang="en-US"/>
              <a:t>Formation 201</a:t>
            </a:r>
            <a:endParaRPr lang="en-US" dirty="0"/>
          </a:p>
        </p:txBody>
      </p:sp>
      <p:sp>
        <p:nvSpPr>
          <p:cNvPr id="4" name="Footer Placeholder 3">
            <a:extLst>
              <a:ext uri="{FF2B5EF4-FFF2-40B4-BE49-F238E27FC236}">
                <a16:creationId xmlns:a16="http://schemas.microsoft.com/office/drawing/2014/main" id="{FBC0A94C-A90E-4F49-990D-D9FBA3150B5F}"/>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6</a:t>
            </a:fld>
            <a:endParaRPr lang="en-US"/>
          </a:p>
        </p:txBody>
      </p:sp>
      <p:sp>
        <p:nvSpPr>
          <p:cNvPr id="15" name="Title 5">
            <a:extLst>
              <a:ext uri="{FF2B5EF4-FFF2-40B4-BE49-F238E27FC236}">
                <a16:creationId xmlns:a16="http://schemas.microsoft.com/office/drawing/2014/main" id="{E9A13B2D-123E-4846-8191-E4CF1CBCB8F9}"/>
              </a:ext>
            </a:extLst>
          </p:cNvPr>
          <p:cNvSpPr>
            <a:spLocks noGrp="1"/>
          </p:cNvSpPr>
          <p:nvPr>
            <p:ph type="title"/>
          </p:nvPr>
        </p:nvSpPr>
        <p:spPr/>
        <p:txBody>
          <a:bodyPr/>
          <a:lstStyle/>
          <a:p>
            <a:r>
              <a:rPr lang="en-US" dirty="0"/>
              <a:t>Don’t Let This Happen</a:t>
            </a:r>
          </a:p>
        </p:txBody>
      </p:sp>
      <p:sp>
        <p:nvSpPr>
          <p:cNvPr id="13" name="Content Placeholder 2">
            <a:extLst>
              <a:ext uri="{FF2B5EF4-FFF2-40B4-BE49-F238E27FC236}">
                <a16:creationId xmlns:a16="http://schemas.microsoft.com/office/drawing/2014/main" id="{68EBF109-44F7-364C-87A3-5D31FAB3C9FC}"/>
              </a:ext>
            </a:extLst>
          </p:cNvPr>
          <p:cNvSpPr txBox="1">
            <a:spLocks/>
          </p:cNvSpPr>
          <p:nvPr/>
        </p:nvSpPr>
        <p:spPr>
          <a:xfrm>
            <a:off x="697172" y="5380085"/>
            <a:ext cx="7772400" cy="1066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i="1" dirty="0"/>
              <a:t>I see we have enough room to land right there between the two motorcycles….</a:t>
            </a:r>
          </a:p>
        </p:txBody>
      </p:sp>
      <p:pic>
        <p:nvPicPr>
          <p:cNvPr id="14" name="Picture 13">
            <a:extLst>
              <a:ext uri="{FF2B5EF4-FFF2-40B4-BE49-F238E27FC236}">
                <a16:creationId xmlns:a16="http://schemas.microsoft.com/office/drawing/2014/main" id="{B59CF7AD-7833-1143-AF89-E7B6758415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9645" y="1524000"/>
            <a:ext cx="6667455" cy="3733775"/>
          </a:xfrm>
          <a:prstGeom prst="rect">
            <a:avLst/>
          </a:prstGeom>
        </p:spPr>
      </p:pic>
      <p:pic>
        <p:nvPicPr>
          <p:cNvPr id="12" name="Picture 11">
            <a:extLst>
              <a:ext uri="{FF2B5EF4-FFF2-40B4-BE49-F238E27FC236}">
                <a16:creationId xmlns:a16="http://schemas.microsoft.com/office/drawing/2014/main" id="{6856BB8F-F11E-984B-9C42-F819CBFB1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092575"/>
            <a:ext cx="2085814" cy="1295400"/>
          </a:xfrm>
          <a:prstGeom prst="rect">
            <a:avLst/>
          </a:prstGeom>
        </p:spPr>
      </p:pic>
    </p:spTree>
    <p:extLst>
      <p:ext uri="{BB962C8B-B14F-4D97-AF65-F5344CB8AC3E}">
        <p14:creationId xmlns:p14="http://schemas.microsoft.com/office/powerpoint/2010/main" val="3669489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8" name="Picture 52" descr="C:\Users\Owner\Documents\Documents\Safety\LD F-201\hourglass-ic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Nelson\Motorcycle\Road Guard\RG &amp; GR Manual\Graphics\GRM Cover.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05691">
            <a:off x="6506329" y="1514104"/>
            <a:ext cx="2167025" cy="2801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3400" y="1143000"/>
            <a:ext cx="6096000" cy="4708981"/>
          </a:xfrm>
          <a:prstGeom prst="rect">
            <a:avLst/>
          </a:prstGeom>
          <a:noFill/>
        </p:spPr>
        <p:txBody>
          <a:bodyPr wrap="square" rtlCol="0">
            <a:spAutoFit/>
          </a:bodyPr>
          <a:lstStyle/>
          <a:p>
            <a:endParaRPr lang="en-US" dirty="0">
              <a:latin typeface="Comic Sans MS" pitchFamily="66" charset="0"/>
            </a:endParaRPr>
          </a:p>
          <a:p>
            <a:r>
              <a:rPr lang="en-US" sz="2400" dirty="0">
                <a:latin typeface="Comic Sans MS" pitchFamily="66" charset="0"/>
              </a:rPr>
              <a:t>Nothing in this course conflicts with the subject matter in our Formation 101 course or our Group Riding Manual.  Rather, this course builds upon the basic group riding techniques discussed in the Manual and in Formation 101.  </a:t>
            </a:r>
          </a:p>
          <a:p>
            <a:endParaRPr lang="en-US" sz="2400" dirty="0">
              <a:latin typeface="Comic Sans MS" pitchFamily="66" charset="0"/>
            </a:endParaRPr>
          </a:p>
          <a:p>
            <a:r>
              <a:rPr lang="en-US" sz="2400" dirty="0">
                <a:latin typeface="Comic Sans MS" pitchFamily="66" charset="0"/>
              </a:rPr>
              <a:t>Therefore, it is important that you are familiar with our Group Riding Manual and attend Formation 101 in addition to attending this course.</a:t>
            </a:r>
          </a:p>
          <a:p>
            <a:r>
              <a:rPr lang="en-US" dirty="0">
                <a:latin typeface="Comic Sans MS" pitchFamily="66" charset="0"/>
              </a:rPr>
              <a:t>	</a:t>
            </a:r>
            <a:endParaRPr lang="en-US" dirty="0"/>
          </a:p>
        </p:txBody>
      </p:sp>
      <p:pic>
        <p:nvPicPr>
          <p:cNvPr id="1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4348" y="4329545"/>
            <a:ext cx="1745824" cy="1726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2648CF9-8960-4293-9070-045C4E65428C}"/>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5F0BC581-6CA4-4DDC-BA2F-6ECC15DDE984}"/>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7</a:t>
            </a:fld>
            <a:endParaRPr lang="en-US"/>
          </a:p>
        </p:txBody>
      </p:sp>
      <p:sp>
        <p:nvSpPr>
          <p:cNvPr id="14" name="Title 5">
            <a:extLst>
              <a:ext uri="{FF2B5EF4-FFF2-40B4-BE49-F238E27FC236}">
                <a16:creationId xmlns:a16="http://schemas.microsoft.com/office/drawing/2014/main" id="{06376215-D3CA-4B9A-97B4-5364E7619D67}"/>
              </a:ext>
            </a:extLst>
          </p:cNvPr>
          <p:cNvSpPr>
            <a:spLocks noGrp="1"/>
          </p:cNvSpPr>
          <p:nvPr>
            <p:ph type="title"/>
          </p:nvPr>
        </p:nvSpPr>
        <p:spPr/>
        <p:txBody>
          <a:bodyPr/>
          <a:lstStyle/>
          <a:p>
            <a:r>
              <a:rPr lang="en-US" dirty="0"/>
              <a:t>About This Course</a:t>
            </a:r>
          </a:p>
        </p:txBody>
      </p:sp>
    </p:spTree>
    <p:extLst>
      <p:ext uri="{BB962C8B-B14F-4D97-AF65-F5344CB8AC3E}">
        <p14:creationId xmlns:p14="http://schemas.microsoft.com/office/powerpoint/2010/main" val="41415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80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childTnLst>
                                </p:cTn>
                              </p:par>
                            </p:childTnLst>
                          </p:cTn>
                        </p:par>
                        <p:par>
                          <p:cTn id="8" fill="hold">
                            <p:stCondLst>
                              <p:cond delay="9000"/>
                            </p:stCondLst>
                            <p:childTnLst>
                              <p:par>
                                <p:cTn id="9" presetID="1" presetClass="exit" presetSubtype="0" fill="hold" nodeType="afterEffect">
                                  <p:stCondLst>
                                    <p:cond delay="0"/>
                                  </p:stCondLst>
                                  <p:childTnLst>
                                    <p:set>
                                      <p:cBhvr>
                                        <p:cTn id="10" dur="1" fill="hold">
                                          <p:stCondLst>
                                            <p:cond delay="0"/>
                                          </p:stCondLst>
                                        </p:cTn>
                                        <p:tgtEl>
                                          <p:spTgt spid="4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143000"/>
            <a:ext cx="7848600" cy="6340197"/>
          </a:xfrm>
          <a:prstGeom prst="rect">
            <a:avLst/>
          </a:prstGeom>
          <a:noFill/>
        </p:spPr>
        <p:txBody>
          <a:bodyPr wrap="square" rtlCol="0">
            <a:spAutoFit/>
          </a:bodyPr>
          <a:lstStyle/>
          <a:p>
            <a:endParaRPr lang="en-US" sz="1600" dirty="0">
              <a:latin typeface="Comic Sans MS" pitchFamily="66" charset="0"/>
            </a:endParaRPr>
          </a:p>
          <a:p>
            <a:r>
              <a:rPr lang="en-US" sz="2400" dirty="0">
                <a:latin typeface="Comic Sans MS" pitchFamily="66" charset="0"/>
              </a:rPr>
              <a:t>As with any ride, members may invite guests to participate in Long Distance or Overnight rides.</a:t>
            </a:r>
          </a:p>
          <a:p>
            <a:endParaRPr lang="en-US" sz="2400" dirty="0">
              <a:latin typeface="Comic Sans MS" pitchFamily="66" charset="0"/>
            </a:endParaRPr>
          </a:p>
          <a:p>
            <a:r>
              <a:rPr lang="en-US" sz="2400" dirty="0">
                <a:latin typeface="Comic Sans MS" pitchFamily="66" charset="0"/>
              </a:rPr>
              <a:t>We strongly encourage all LD or Overnight riders to attend F-101 and this course.  </a:t>
            </a:r>
            <a:r>
              <a:rPr lang="en-US" sz="2400" b="1" dirty="0">
                <a:solidFill>
                  <a:srgbClr val="C00000"/>
                </a:solidFill>
                <a:latin typeface="Comic Sans MS" pitchFamily="66" charset="0"/>
              </a:rPr>
              <a:t>When you invite a guest, you should arrange your guest’s attendance at F-101 and this class. </a:t>
            </a:r>
          </a:p>
          <a:p>
            <a:r>
              <a:rPr lang="en-US" sz="2400" dirty="0">
                <a:latin typeface="Comic Sans MS" pitchFamily="66" charset="0"/>
              </a:rPr>
              <a:t> </a:t>
            </a:r>
          </a:p>
          <a:p>
            <a:r>
              <a:rPr lang="en-US" sz="2400" dirty="0">
                <a:latin typeface="Comic Sans MS" pitchFamily="66" charset="0"/>
              </a:rPr>
              <a:t>When this isn’t possible, you should spend some time with your guest discussing our group riding techniques.</a:t>
            </a:r>
          </a:p>
          <a:p>
            <a:endParaRPr lang="en-US" sz="2400" dirty="0"/>
          </a:p>
          <a:p>
            <a:endParaRPr lang="en-US" sz="2400" dirty="0"/>
          </a:p>
          <a:p>
            <a:endParaRPr lang="en-US" sz="2400" dirty="0">
              <a:latin typeface="Comic Sans MS" pitchFamily="66" charset="0"/>
            </a:endParaRPr>
          </a:p>
          <a:p>
            <a:endParaRPr lang="en-US" dirty="0">
              <a:latin typeface="Comic Sans MS" pitchFamily="66" charset="0"/>
            </a:endParaRPr>
          </a:p>
          <a:p>
            <a:endParaRPr lang="en-US" dirty="0">
              <a:latin typeface="Comic Sans MS" pitchFamily="66" charset="0"/>
            </a:endParaRPr>
          </a:p>
          <a:p>
            <a:r>
              <a:rPr lang="en-US" dirty="0">
                <a:latin typeface="Comic Sans MS" pitchFamily="66" charset="0"/>
              </a:rPr>
              <a:t>	</a:t>
            </a:r>
            <a:endParaRPr lang="en-US" dirty="0"/>
          </a:p>
        </p:txBody>
      </p:sp>
      <p:pic>
        <p:nvPicPr>
          <p:cNvPr id="9" name="Picture 52" descr="C:\Users\Owner\Documents\Documents\Safety\LD F-201\hourglass-ic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5559057F-501A-4A1D-BFF7-956D395D9776}"/>
              </a:ext>
            </a:extLst>
          </p:cNvPr>
          <p:cNvSpPr>
            <a:spLocks noGrp="1"/>
          </p:cNvSpPr>
          <p:nvPr>
            <p:ph type="dt" sz="half" idx="2"/>
          </p:nvPr>
        </p:nvSpPr>
        <p:spPr/>
        <p:txBody>
          <a:bodyPr/>
          <a:lstStyle/>
          <a:p>
            <a:r>
              <a:rPr lang="en-US"/>
              <a:t>Formation 201</a:t>
            </a:r>
            <a:endParaRPr lang="en-US" dirty="0"/>
          </a:p>
        </p:txBody>
      </p:sp>
      <p:sp>
        <p:nvSpPr>
          <p:cNvPr id="5" name="Footer Placeholder 4">
            <a:extLst>
              <a:ext uri="{FF2B5EF4-FFF2-40B4-BE49-F238E27FC236}">
                <a16:creationId xmlns:a16="http://schemas.microsoft.com/office/drawing/2014/main" id="{67787D58-BC87-4DA7-8BB2-A2056D5C30E1}"/>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8</a:t>
            </a:fld>
            <a:endParaRPr lang="en-US"/>
          </a:p>
        </p:txBody>
      </p:sp>
      <p:sp>
        <p:nvSpPr>
          <p:cNvPr id="11" name="Title 10">
            <a:extLst>
              <a:ext uri="{FF2B5EF4-FFF2-40B4-BE49-F238E27FC236}">
                <a16:creationId xmlns:a16="http://schemas.microsoft.com/office/drawing/2014/main" id="{CBEE7F2F-E3EC-4A44-8020-92F87E6C120B}"/>
              </a:ext>
            </a:extLst>
          </p:cNvPr>
          <p:cNvSpPr>
            <a:spLocks noGrp="1"/>
          </p:cNvSpPr>
          <p:nvPr>
            <p:ph type="title"/>
          </p:nvPr>
        </p:nvSpPr>
        <p:spPr/>
        <p:txBody>
          <a:bodyPr/>
          <a:lstStyle/>
          <a:p>
            <a:r>
              <a:rPr lang="en-US" dirty="0"/>
              <a:t>About This Course – Cont’d</a:t>
            </a:r>
          </a:p>
        </p:txBody>
      </p:sp>
    </p:spTree>
    <p:extLst>
      <p:ext uri="{BB962C8B-B14F-4D97-AF65-F5344CB8AC3E}">
        <p14:creationId xmlns:p14="http://schemas.microsoft.com/office/powerpoint/2010/main" val="3968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childTnLst>
                                </p:cTn>
                              </p:par>
                            </p:childTnLst>
                          </p:cTn>
                        </p:par>
                        <p:par>
                          <p:cTn id="8" fill="hold">
                            <p:stCondLst>
                              <p:cond delay="6000"/>
                            </p:stCondLst>
                            <p:childTnLst>
                              <p:par>
                                <p:cTn id="9" presetID="10" presetClass="entr" presetSubtype="0" fill="hold" nodeType="afterEffect">
                                  <p:stCondLst>
                                    <p:cond delay="500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1000"/>
                                        <p:tgtEl>
                                          <p:spTgt spid="2">
                                            <p:txEl>
                                              <p:pRg st="4" end="4"/>
                                            </p:txEl>
                                          </p:spTgt>
                                        </p:tgtEl>
                                      </p:cBhvr>
                                    </p:animEffect>
                                  </p:childTnLst>
                                </p:cTn>
                              </p:par>
                            </p:childTnLst>
                          </p:cTn>
                        </p:par>
                        <p:par>
                          <p:cTn id="12" fill="hold">
                            <p:stCondLst>
                              <p:cond delay="12000"/>
                            </p:stCondLst>
                            <p:childTnLst>
                              <p:par>
                                <p:cTn id="13" presetID="10" presetClass="entr" presetSubtype="0" fill="hold" nodeType="afterEffect">
                                  <p:stCondLst>
                                    <p:cond delay="5000"/>
                                  </p:stCondLst>
                                  <p:childTnLst>
                                    <p:set>
                                      <p:cBhvr>
                                        <p:cTn id="14" dur="1" fill="hold">
                                          <p:stCondLst>
                                            <p:cond delay="0"/>
                                          </p:stCondLst>
                                        </p:cTn>
                                        <p:tgtEl>
                                          <p:spTgt spid="2">
                                            <p:txEl>
                                              <p:pRg st="5" end="5"/>
                                            </p:txEl>
                                          </p:spTgt>
                                        </p:tgtEl>
                                        <p:attrNameLst>
                                          <p:attrName>style.visibility</p:attrName>
                                        </p:attrNameLst>
                                      </p:cBhvr>
                                      <p:to>
                                        <p:strVal val="visible"/>
                                      </p:to>
                                    </p:set>
                                    <p:animEffect transition="in" filter="fade">
                                      <p:cBhvr>
                                        <p:cTn id="15" dur="1000"/>
                                        <p:tgtEl>
                                          <p:spTgt spid="2">
                                            <p:txEl>
                                              <p:pRg st="5" end="5"/>
                                            </p:txEl>
                                          </p:spTgt>
                                        </p:tgtEl>
                                      </p:cBhvr>
                                    </p:animEffect>
                                  </p:childTnLst>
                                </p:cTn>
                              </p:par>
                            </p:childTnLst>
                          </p:cTn>
                        </p:par>
                        <p:par>
                          <p:cTn id="16" fill="hold">
                            <p:stCondLst>
                              <p:cond delay="18000"/>
                            </p:stCondLst>
                            <p:childTnLst>
                              <p:par>
                                <p:cTn id="17" presetID="1" presetClass="exit" presetSubtype="0" fill="hold" nodeType="after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52" descr="C:\Users\Owner\Documents\Documents\Safety\LD F-201\hourglass-ic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0600" y="6096000"/>
            <a:ext cx="287972" cy="2303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2887" y="1367849"/>
            <a:ext cx="4419600" cy="3877985"/>
          </a:xfrm>
          <a:prstGeom prst="rect">
            <a:avLst/>
          </a:prstGeom>
          <a:noFill/>
        </p:spPr>
        <p:txBody>
          <a:bodyPr wrap="square" rtlCol="0">
            <a:spAutoFit/>
          </a:bodyPr>
          <a:lstStyle/>
          <a:p>
            <a:endParaRPr lang="en-US" sz="2000" dirty="0">
              <a:latin typeface="Comic Sans MS" pitchFamily="66" charset="0"/>
            </a:endParaRPr>
          </a:p>
          <a:p>
            <a:r>
              <a:rPr lang="en-US" sz="2400" u="sng" dirty="0">
                <a:latin typeface="Comic Sans MS" pitchFamily="66" charset="0"/>
              </a:rPr>
              <a:t>Overnighters</a:t>
            </a:r>
            <a:r>
              <a:rPr lang="en-US" sz="2000" dirty="0">
                <a:latin typeface="Comic Sans MS" pitchFamily="66" charset="0"/>
              </a:rPr>
              <a:t>.  Trips of two consecutive days (one night on the road).  Typically no more than 300 miles each way.</a:t>
            </a:r>
          </a:p>
          <a:p>
            <a:endParaRPr lang="en-US" sz="2000" dirty="0">
              <a:latin typeface="Comic Sans MS" pitchFamily="66" charset="0"/>
            </a:endParaRPr>
          </a:p>
          <a:p>
            <a:r>
              <a:rPr lang="en-US" sz="2400" u="sng" dirty="0">
                <a:latin typeface="Comic Sans MS" pitchFamily="66" charset="0"/>
              </a:rPr>
              <a:t>Long Distance (LD) trips</a:t>
            </a:r>
            <a:r>
              <a:rPr lang="en-US" sz="2000" dirty="0">
                <a:latin typeface="Comic Sans MS" pitchFamily="66" charset="0"/>
              </a:rPr>
              <a:t>.  Trips longer than two consecutive days (multiple nights on the road).  Typically 300+ miles each way.</a:t>
            </a:r>
          </a:p>
          <a:p>
            <a:endParaRPr lang="en-US" sz="2000" dirty="0">
              <a:latin typeface="Comic Sans MS" pitchFamily="66" charset="0"/>
            </a:endParaRPr>
          </a:p>
          <a:p>
            <a:endParaRPr lang="en-US" dirty="0"/>
          </a:p>
        </p:txBody>
      </p:sp>
      <p:sp>
        <p:nvSpPr>
          <p:cNvPr id="4" name="TextBox 3"/>
          <p:cNvSpPr txBox="1"/>
          <p:nvPr/>
        </p:nvSpPr>
        <p:spPr>
          <a:xfrm>
            <a:off x="484909" y="5410200"/>
            <a:ext cx="8001000" cy="923330"/>
          </a:xfrm>
          <a:prstGeom prst="rect">
            <a:avLst/>
          </a:prstGeom>
          <a:noFill/>
        </p:spPr>
        <p:txBody>
          <a:bodyPr wrap="square" rtlCol="0">
            <a:spAutoFit/>
          </a:bodyPr>
          <a:lstStyle/>
          <a:p>
            <a:r>
              <a:rPr lang="en-US" i="1" dirty="0">
                <a:latin typeface="Comic Sans MS" pitchFamily="66" charset="0"/>
              </a:rPr>
              <a:t>Unless otherwise noted, everything in this presentation applies to both overnighters and LD trips.</a:t>
            </a:r>
          </a:p>
          <a:p>
            <a:endParaRPr lang="en-US" dirty="0"/>
          </a:p>
        </p:txBody>
      </p:sp>
      <p:pic>
        <p:nvPicPr>
          <p:cNvPr id="6196" name="Picture 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0025" y="1657430"/>
            <a:ext cx="4067710" cy="32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Arrow Connector 13"/>
          <p:cNvCxnSpPr/>
          <p:nvPr/>
        </p:nvCxnSpPr>
        <p:spPr>
          <a:xfrm flipV="1">
            <a:off x="6400800" y="3491507"/>
            <a:ext cx="457200" cy="85189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6400800" y="3023592"/>
            <a:ext cx="685800" cy="13198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6409830" y="2566387"/>
            <a:ext cx="896340" cy="17770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6409830" y="2261587"/>
            <a:ext cx="1067790" cy="20818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409830" y="1981200"/>
            <a:ext cx="1220190" cy="2362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AA5E1A8C-5946-4390-9AF0-1C10A1851206}"/>
              </a:ext>
            </a:extLst>
          </p:cNvPr>
          <p:cNvSpPr>
            <a:spLocks noGrp="1"/>
          </p:cNvSpPr>
          <p:nvPr>
            <p:ph type="dt" sz="half" idx="2"/>
          </p:nvPr>
        </p:nvSpPr>
        <p:spPr/>
        <p:txBody>
          <a:bodyPr/>
          <a:lstStyle/>
          <a:p>
            <a:r>
              <a:rPr lang="en-US"/>
              <a:t>Formation 201</a:t>
            </a:r>
            <a:endParaRPr lang="en-US" dirty="0"/>
          </a:p>
        </p:txBody>
      </p:sp>
      <p:sp>
        <p:nvSpPr>
          <p:cNvPr id="6" name="Footer Placeholder 5">
            <a:extLst>
              <a:ext uri="{FF2B5EF4-FFF2-40B4-BE49-F238E27FC236}">
                <a16:creationId xmlns:a16="http://schemas.microsoft.com/office/drawing/2014/main" id="{9EEF7F03-F805-4841-B9A5-967CAFD269D6}"/>
              </a:ext>
            </a:extLst>
          </p:cNvPr>
          <p:cNvSpPr>
            <a:spLocks noGrp="1"/>
          </p:cNvSpPr>
          <p:nvPr>
            <p:ph type="ftr" sz="quarter" idx="3"/>
          </p:nvPr>
        </p:nvSpPr>
        <p:spPr/>
        <p:txBody>
          <a:bodyPr/>
          <a:lstStyle/>
          <a:p>
            <a:r>
              <a:rPr lang="en-US"/>
              <a:t>Biggs Chapter North San Diego County H.O.G.</a:t>
            </a:r>
            <a:endParaRPr lang="en-US" dirty="0"/>
          </a:p>
        </p:txBody>
      </p:sp>
      <p:sp>
        <p:nvSpPr>
          <p:cNvPr id="3" name="Slide Number Placeholder 2"/>
          <p:cNvSpPr>
            <a:spLocks noGrp="1"/>
          </p:cNvSpPr>
          <p:nvPr>
            <p:ph type="sldNum" sz="quarter" idx="4"/>
          </p:nvPr>
        </p:nvSpPr>
        <p:spPr/>
        <p:txBody>
          <a:bodyPr/>
          <a:lstStyle/>
          <a:p>
            <a:fld id="{B6F15528-21DE-4FAA-801E-634DDDAF4B2B}" type="slidenum">
              <a:rPr lang="en-US" smtClean="0"/>
              <a:pPr/>
              <a:t>9</a:t>
            </a:fld>
            <a:endParaRPr lang="en-US"/>
          </a:p>
        </p:txBody>
      </p:sp>
      <p:sp>
        <p:nvSpPr>
          <p:cNvPr id="11" name="Title 10">
            <a:extLst>
              <a:ext uri="{FF2B5EF4-FFF2-40B4-BE49-F238E27FC236}">
                <a16:creationId xmlns:a16="http://schemas.microsoft.com/office/drawing/2014/main" id="{C670635C-B5C9-462C-A3ED-0A2368A1ECC3}"/>
              </a:ext>
            </a:extLst>
          </p:cNvPr>
          <p:cNvSpPr>
            <a:spLocks noGrp="1"/>
          </p:cNvSpPr>
          <p:nvPr>
            <p:ph type="title"/>
          </p:nvPr>
        </p:nvSpPr>
        <p:spPr/>
        <p:txBody>
          <a:bodyPr/>
          <a:lstStyle/>
          <a:p>
            <a:r>
              <a:rPr lang="en-US" dirty="0"/>
              <a:t>Definitions</a:t>
            </a:r>
          </a:p>
        </p:txBody>
      </p:sp>
      <p:sp>
        <p:nvSpPr>
          <p:cNvPr id="17" name="Down Arrow 16"/>
          <p:cNvSpPr/>
          <p:nvPr/>
        </p:nvSpPr>
        <p:spPr>
          <a:xfrm>
            <a:off x="8686800" y="6069031"/>
            <a:ext cx="123825" cy="219075"/>
          </a:xfrm>
          <a:prstGeom prst="downArrow">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9409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childTnLst>
                                </p:cTn>
                              </p:par>
                              <p:par>
                                <p:cTn id="8" presetID="1" presetClass="entr" presetSubtype="0" fill="hold" nodeType="withEffect">
                                  <p:stCondLst>
                                    <p:cond delay="3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childTnLst>
                                </p:cTn>
                              </p:par>
                            </p:childTnLst>
                          </p:cTn>
                        </p:par>
                        <p:par>
                          <p:cTn id="15" fill="hold">
                            <p:stCondLst>
                              <p:cond delay="1000"/>
                            </p:stCondLst>
                            <p:childTnLst>
                              <p:par>
                                <p:cTn id="16" presetID="1" presetClass="exit"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50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nodeType="afterEffect">
                                  <p:stCondLst>
                                    <p:cond delay="1000"/>
                                  </p:stCondLst>
                                  <p:childTnLst>
                                    <p:set>
                                      <p:cBhvr>
                                        <p:cTn id="28" dur="1" fill="hold">
                                          <p:stCondLst>
                                            <p:cond delay="0"/>
                                          </p:stCondLst>
                                        </p:cTn>
                                        <p:tgtEl>
                                          <p:spTgt spid="24"/>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1500"/>
                                  </p:stCondLst>
                                  <p:childTnLst>
                                    <p:set>
                                      <p:cBhvr>
                                        <p:cTn id="31" dur="1" fill="hold">
                                          <p:stCondLst>
                                            <p:cond delay="0"/>
                                          </p:stCondLst>
                                        </p:cTn>
                                        <p:tgtEl>
                                          <p:spTgt spid="25"/>
                                        </p:tgtEl>
                                        <p:attrNameLst>
                                          <p:attrName>style.visibility</p:attrName>
                                        </p:attrNameLst>
                                      </p:cBhvr>
                                      <p:to>
                                        <p:strVal val="visible"/>
                                      </p:to>
                                    </p:set>
                                  </p:childTnLst>
                                </p:cTn>
                              </p:par>
                            </p:childTnLst>
                          </p:cTn>
                        </p:par>
                        <p:par>
                          <p:cTn id="32" fill="hold">
                            <p:stCondLst>
                              <p:cond delay="4000"/>
                            </p:stCondLst>
                            <p:childTnLst>
                              <p:par>
                                <p:cTn id="33" presetID="10" presetClass="entr" presetSubtype="0" fill="hold" nodeType="afterEffect">
                                  <p:stCondLst>
                                    <p:cond delay="500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childTnLst>
                                </p:cTn>
                              </p:par>
                            </p:childTnLst>
                          </p:cTn>
                        </p:par>
                        <p:par>
                          <p:cTn id="36" fill="hold">
                            <p:stCondLst>
                              <p:cond delay="10000"/>
                            </p:stCondLst>
                            <p:childTnLst>
                              <p:par>
                                <p:cTn id="37" presetID="1" presetClass="exit" presetSubtype="0" fill="hold" nodeType="after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5390</TotalTime>
  <Words>3078</Words>
  <Application>Microsoft Office PowerPoint</Application>
  <PresentationFormat>On-screen Show (4:3)</PresentationFormat>
  <Paragraphs>528</Paragraphs>
  <Slides>59</Slides>
  <Notes>30</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59</vt:i4>
      </vt:variant>
    </vt:vector>
  </HeadingPairs>
  <TitlesOfParts>
    <vt:vector size="69" baseType="lpstr">
      <vt:lpstr>Arial</vt:lpstr>
      <vt:lpstr>Calibri</vt:lpstr>
      <vt:lpstr>Calibri Light</vt:lpstr>
      <vt:lpstr>Comic Sans MS</vt:lpstr>
      <vt:lpstr>Times New Roman</vt:lpstr>
      <vt:lpstr>Verdana</vt:lpstr>
      <vt:lpstr>Wingdings</vt:lpstr>
      <vt:lpstr>Office Theme</vt:lpstr>
      <vt:lpstr>Custom Design</vt:lpstr>
      <vt:lpstr>Acrobat Document</vt:lpstr>
      <vt:lpstr>Formation Riding 201</vt:lpstr>
      <vt:lpstr>Message From the Director</vt:lpstr>
      <vt:lpstr>Formation 201 Structure</vt:lpstr>
      <vt:lpstr>Introduction</vt:lpstr>
      <vt:lpstr>Introduction</vt:lpstr>
      <vt:lpstr>Don’t Let This Happen</vt:lpstr>
      <vt:lpstr>About This Course</vt:lpstr>
      <vt:lpstr>About This Course – Cont’d</vt:lpstr>
      <vt:lpstr>Definitions</vt:lpstr>
      <vt:lpstr>A Word About Our Road Guards</vt:lpstr>
      <vt:lpstr>Overview of Long-Distance and Overnighters</vt:lpstr>
      <vt:lpstr>Overview of Long-Distance and Overnighters - Cont’d</vt:lpstr>
      <vt:lpstr>Formation 201 Structure</vt:lpstr>
      <vt:lpstr>Are YOU Ready For The Trip?</vt:lpstr>
      <vt:lpstr>Are YOU Ready For The Trip? – Cont’d</vt:lpstr>
      <vt:lpstr>Is Your HEAD Ready For The Trip?</vt:lpstr>
      <vt:lpstr>Is Your GEAR Ready For The Trip?</vt:lpstr>
      <vt:lpstr>Is Your GEAR Ready For The Trip? – Cont’d</vt:lpstr>
      <vt:lpstr>Is Your GEAR Ready For The Trip? – Cont’d</vt:lpstr>
      <vt:lpstr>Is Your GEAR Ready For The Trip? – Cont’d</vt:lpstr>
      <vt:lpstr>Is Your GEAR Ready For The Trip? – Cont’d</vt:lpstr>
      <vt:lpstr>Is Your BIKE Ready For The Trip?</vt:lpstr>
      <vt:lpstr>Signing Up</vt:lpstr>
      <vt:lpstr>The Ride Packet</vt:lpstr>
      <vt:lpstr>The Ride Packet</vt:lpstr>
      <vt:lpstr>Formation 201 Structure</vt:lpstr>
      <vt:lpstr>The Day Of The Ride!</vt:lpstr>
      <vt:lpstr>Feather Pins</vt:lpstr>
      <vt:lpstr>Long-Distance Pins</vt:lpstr>
      <vt:lpstr>Position and Spacing</vt:lpstr>
      <vt:lpstr>Position and Spacing</vt:lpstr>
      <vt:lpstr>Maintaining Position and Spacing</vt:lpstr>
      <vt:lpstr>Dangers of Using Cruise Control</vt:lpstr>
      <vt:lpstr>Passing Large Trucks</vt:lpstr>
      <vt:lpstr>Passing Large Trucks</vt:lpstr>
      <vt:lpstr>Passing Large Venicles</vt:lpstr>
      <vt:lpstr>Passing Large Vehicles</vt:lpstr>
      <vt:lpstr>Passing On Two Lane Road</vt:lpstr>
      <vt:lpstr>Passing On Two Lane Road</vt:lpstr>
      <vt:lpstr>Passing On Two Lane Road</vt:lpstr>
      <vt:lpstr>Stops Along the Route</vt:lpstr>
      <vt:lpstr>PowerPoint Presentation</vt:lpstr>
      <vt:lpstr>PowerPoint Presentation</vt:lpstr>
      <vt:lpstr>Stops Along the Route</vt:lpstr>
      <vt:lpstr>Stops Along the Route</vt:lpstr>
      <vt:lpstr>Stops Along the Route</vt:lpstr>
      <vt:lpstr>Stops Along the Route</vt:lpstr>
      <vt:lpstr>Boredom</vt:lpstr>
      <vt:lpstr>Formation 201 Structure</vt:lpstr>
      <vt:lpstr>Day Rides at the Destination</vt:lpstr>
      <vt:lpstr>Alcohol</vt:lpstr>
      <vt:lpstr>Common Courtesy at the Hotel</vt:lpstr>
      <vt:lpstr>Keeping in Touch</vt:lpstr>
      <vt:lpstr>Formation 201 Structure</vt:lpstr>
      <vt:lpstr>The Ride Home</vt:lpstr>
      <vt:lpstr>Formation 201 Structure</vt:lpstr>
      <vt:lpstr>Back at Home</vt:lpstr>
      <vt:lpstr>Questions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dc:creator>
  <cp:lastModifiedBy>BIGGS HOG</cp:lastModifiedBy>
  <cp:revision>349</cp:revision>
  <dcterms:created xsi:type="dcterms:W3CDTF">2006-08-16T00:00:00Z</dcterms:created>
  <dcterms:modified xsi:type="dcterms:W3CDTF">2021-11-17T04:34:31Z</dcterms:modified>
</cp:coreProperties>
</file>